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8" r:id="rId3"/>
    <p:sldId id="261" r:id="rId4"/>
    <p:sldId id="260" r:id="rId5"/>
    <p:sldId id="262" r:id="rId6"/>
    <p:sldId id="263" r:id="rId7"/>
    <p:sldId id="259" r:id="rId8"/>
    <p:sldId id="264" r:id="rId9"/>
    <p:sldId id="265" r:id="rId10"/>
    <p:sldId id="266" r:id="rId11"/>
    <p:sldId id="271" r:id="rId12"/>
    <p:sldId id="275" r:id="rId13"/>
    <p:sldId id="267" r:id="rId14"/>
    <p:sldId id="272" r:id="rId15"/>
    <p:sldId id="276" r:id="rId16"/>
    <p:sldId id="268" r:id="rId17"/>
    <p:sldId id="269" r:id="rId18"/>
    <p:sldId id="277" r:id="rId19"/>
    <p:sldId id="278" r:id="rId20"/>
    <p:sldId id="270"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2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1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66021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19400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35147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66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6604703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4/24/2024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6882957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12488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34D819-9F07-4261-B09B-9E467E5D9002}" type="datetimeFigureOut">
              <a:rPr lang="en-US" smtClean="0"/>
              <a:t>4/24/2024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09610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34D819-9F07-4261-B09B-9E467E5D9002}" type="datetimeFigureOut">
              <a:rPr lang="en-US" smtClean="0"/>
              <a:t>4/24/2024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8349998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334D819-9F07-4261-B09B-9E467E5D9002}"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25995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334D819-9F07-4261-B09B-9E467E5D9002}" type="datetimeFigureOut">
              <a:rPr lang="en-US" smtClean="0"/>
              <a:pPr/>
              <a:t>4/24/2024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766878-3199-4EAB-94E7-2D6D11070E14}"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3380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71181" y="2762921"/>
            <a:ext cx="10058400" cy="1692700"/>
          </a:xfrm>
        </p:spPr>
        <p:txBody>
          <a:bodyPr>
            <a:normAutofit fontScale="90000"/>
          </a:bodyPr>
          <a:lstStyle/>
          <a:p>
            <a:r>
              <a:rPr lang="es-CL" sz="2800" dirty="0" smtClean="0">
                <a:latin typeface="Arial Rounded MT Bold" panose="020F0704030504030204" pitchFamily="34" charset="0"/>
              </a:rPr>
              <a:t>Ciencias</a:t>
            </a:r>
            <a:r>
              <a:rPr lang="es-CL" sz="2800" dirty="0" smtClean="0"/>
              <a:t> </a:t>
            </a:r>
            <a:r>
              <a:rPr lang="es-CL" sz="2800" dirty="0" smtClean="0">
                <a:latin typeface="Arial Rounded MT Bold" panose="020F0704030504030204" pitchFamily="34" charset="0"/>
              </a:rPr>
              <a:t>naturales:</a:t>
            </a:r>
            <a:br>
              <a:rPr lang="es-CL" sz="2800" dirty="0" smtClean="0">
                <a:latin typeface="Arial Rounded MT Bold" panose="020F0704030504030204" pitchFamily="34" charset="0"/>
              </a:rPr>
            </a:br>
            <a:r>
              <a:rPr lang="es-CL" sz="2800" dirty="0" smtClean="0">
                <a:latin typeface="Arial Rounded MT Bold" panose="020F0704030504030204" pitchFamily="34" charset="0"/>
              </a:rPr>
              <a:t>-</a:t>
            </a:r>
            <a:r>
              <a:rPr lang="es-MX" sz="2800" dirty="0" smtClean="0">
                <a:latin typeface="Arial Rounded MT Bold" panose="020F0704030504030204" pitchFamily="34" charset="0"/>
              </a:rPr>
              <a:t>Identifican </a:t>
            </a:r>
            <a:r>
              <a:rPr lang="es-MX" sz="2800" dirty="0">
                <a:latin typeface="Arial Rounded MT Bold" panose="020F0704030504030204" pitchFamily="34" charset="0"/>
              </a:rPr>
              <a:t>similitudes y diferencias entre materiales conductores y aisladores de la electricidad.</a:t>
            </a:r>
            <a:br>
              <a:rPr lang="es-MX" sz="2800" dirty="0">
                <a:latin typeface="Arial Rounded MT Bold" panose="020F0704030504030204" pitchFamily="34" charset="0"/>
              </a:rPr>
            </a:br>
            <a:r>
              <a:rPr lang="es-MX" sz="2800" dirty="0" smtClean="0">
                <a:latin typeface="Arial Rounded MT Bold" panose="020F0704030504030204" pitchFamily="34" charset="0"/>
              </a:rPr>
              <a:t>-Clasifican </a:t>
            </a:r>
            <a:r>
              <a:rPr lang="es-MX" sz="2800" dirty="0">
                <a:latin typeface="Arial Rounded MT Bold" panose="020F0704030504030204" pitchFamily="34" charset="0"/>
              </a:rPr>
              <a:t>materiales buenos y malos conductores de la electricidad</a:t>
            </a:r>
            <a:r>
              <a:rPr lang="es-CL" sz="2800" dirty="0" smtClean="0">
                <a:latin typeface="Arial Rounded MT Bold" panose="020F0704030504030204" pitchFamily="34" charset="0"/>
              </a:rPr>
              <a:t/>
            </a:r>
            <a:br>
              <a:rPr lang="es-CL" sz="2800" dirty="0" smtClean="0">
                <a:latin typeface="Arial Rounded MT Bold" panose="020F0704030504030204" pitchFamily="34" charset="0"/>
              </a:rPr>
            </a:br>
            <a:endParaRPr lang="es-CL" sz="2800" dirty="0">
              <a:latin typeface="Arial Rounded MT Bold" panose="020F0704030504030204" pitchFamily="34" charset="0"/>
            </a:endParaRPr>
          </a:p>
        </p:txBody>
      </p:sp>
      <p:sp>
        <p:nvSpPr>
          <p:cNvPr id="3" name="Subtítulo 2"/>
          <p:cNvSpPr>
            <a:spLocks noGrp="1"/>
          </p:cNvSpPr>
          <p:nvPr>
            <p:ph type="subTitle" idx="1"/>
          </p:nvPr>
        </p:nvSpPr>
        <p:spPr/>
        <p:txBody>
          <a:bodyPr>
            <a:normAutofit fontScale="85000" lnSpcReduction="20000"/>
          </a:bodyPr>
          <a:lstStyle/>
          <a:p>
            <a:r>
              <a:rPr lang="es-CL" dirty="0" smtClean="0">
                <a:solidFill>
                  <a:schemeClr val="tx1"/>
                </a:solidFill>
                <a:latin typeface="Arial Rounded MT Bold" panose="020F0704030504030204" pitchFamily="34" charset="0"/>
              </a:rPr>
              <a:t>Docente Marisol Cortés</a:t>
            </a:r>
          </a:p>
          <a:p>
            <a:r>
              <a:rPr lang="es-CL" dirty="0" smtClean="0">
                <a:solidFill>
                  <a:schemeClr val="tx1"/>
                </a:solidFill>
                <a:latin typeface="Arial Rounded MT Bold" panose="020F0704030504030204" pitchFamily="34" charset="0"/>
              </a:rPr>
              <a:t>Curso 17</a:t>
            </a:r>
          </a:p>
          <a:p>
            <a:r>
              <a:rPr lang="es-CL" dirty="0" smtClean="0">
                <a:solidFill>
                  <a:schemeClr val="tx1"/>
                </a:solidFill>
                <a:latin typeface="Arial Rounded MT Bold" panose="020F0704030504030204" pitchFamily="34" charset="0"/>
              </a:rPr>
              <a:t>25 abril</a:t>
            </a:r>
          </a:p>
          <a:p>
            <a:endParaRPr lang="es-CL" dirty="0">
              <a:solidFill>
                <a:schemeClr val="tx1"/>
              </a:solidFill>
              <a:latin typeface="Arial Rounded MT Bold" panose="020F0704030504030204" pitchFamily="34" charset="0"/>
            </a:endParaRPr>
          </a:p>
        </p:txBody>
      </p:sp>
      <p:pic>
        <p:nvPicPr>
          <p:cNvPr id="4" name="Imagen 3"/>
          <p:cNvPicPr>
            <a:picLocks noChangeAspect="1"/>
          </p:cNvPicPr>
          <p:nvPr/>
        </p:nvPicPr>
        <p:blipFill>
          <a:blip r:embed="rId2"/>
          <a:stretch>
            <a:fillRect/>
          </a:stretch>
        </p:blipFill>
        <p:spPr>
          <a:xfrm>
            <a:off x="166540" y="406372"/>
            <a:ext cx="3206640" cy="1247832"/>
          </a:xfrm>
          <a:prstGeom prst="rect">
            <a:avLst/>
          </a:prstGeom>
        </p:spPr>
      </p:pic>
    </p:spTree>
    <p:extLst>
      <p:ext uri="{BB962C8B-B14F-4D97-AF65-F5344CB8AC3E}">
        <p14:creationId xmlns:p14="http://schemas.microsoft.com/office/powerpoint/2010/main" val="1566756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nvSpPr>
        <p:spPr>
          <a:xfrm>
            <a:off x="393312" y="905948"/>
            <a:ext cx="5595680" cy="59247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sz="1800" b="1" dirty="0">
                <a:solidFill>
                  <a:schemeClr val="tx1"/>
                </a:solidFill>
                <a:latin typeface="+mn-lt"/>
              </a:rPr>
              <a:t>MATERIALES CONDUCTORES</a:t>
            </a:r>
            <a:endParaRPr lang="es-CL" sz="1800" dirty="0">
              <a:solidFill>
                <a:schemeClr val="tx1"/>
              </a:solidFill>
              <a:latin typeface="+mn-lt"/>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32" t="32047" r="7775" b="15117"/>
          <a:stretch/>
        </p:blipFill>
        <p:spPr bwMode="auto">
          <a:xfrm>
            <a:off x="0" y="3239490"/>
            <a:ext cx="6706857" cy="342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p:nvPr/>
        </p:nvSpPr>
        <p:spPr>
          <a:xfrm>
            <a:off x="2428474" y="259617"/>
            <a:ext cx="6168428"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b="1" dirty="0"/>
              <a:t>TIPOS DE MATERIALES ELÉCTRICOS: </a:t>
            </a:r>
            <a:br>
              <a:rPr lang="es-CL" b="1" dirty="0"/>
            </a:br>
            <a:r>
              <a:rPr lang="es-CL" b="1" dirty="0"/>
              <a:t>CONDUCTORES Y AISLANTES</a:t>
            </a:r>
            <a:endParaRPr lang="es-AR" dirty="0"/>
          </a:p>
        </p:txBody>
      </p:sp>
      <p:sp>
        <p:nvSpPr>
          <p:cNvPr id="6" name="Rectangle 4"/>
          <p:cNvSpPr/>
          <p:nvPr/>
        </p:nvSpPr>
        <p:spPr>
          <a:xfrm>
            <a:off x="6706857" y="5083116"/>
            <a:ext cx="4367676" cy="9233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L" dirty="0"/>
              <a:t>Los cuerpos conductores son aquellos que permiten el paso de la corriente eléctrica a través de ellos</a:t>
            </a:r>
            <a:endParaRPr lang="es-AR" dirty="0"/>
          </a:p>
        </p:txBody>
      </p:sp>
      <p:sp>
        <p:nvSpPr>
          <p:cNvPr id="8" name="Rectángulo 7"/>
          <p:cNvSpPr/>
          <p:nvPr/>
        </p:nvSpPr>
        <p:spPr>
          <a:xfrm>
            <a:off x="393311" y="1370309"/>
            <a:ext cx="10513227" cy="1754326"/>
          </a:xfrm>
          <a:prstGeom prst="rect">
            <a:avLst/>
          </a:prstGeom>
        </p:spPr>
        <p:txBody>
          <a:bodyPr wrap="square">
            <a:spAutoFit/>
          </a:bodyPr>
          <a:lstStyle/>
          <a:p>
            <a:r>
              <a:rPr lang="es-MX" dirty="0"/>
              <a:t>Los conductores eléctricos son materiales por el cual la corriente eléctrica puede circular con facilidad, ya que conduce bien la energía eléctrica. Estos materiales se utilizan bastante en la actualidad, ya que se encuentran presentes en todos los artefactos eléctricos que utilizamos diariamente. Además, se encuentra en el tendido eléctrico, mediante el cual se distribuye la energía eléctrica desde las plantas generadoras hasta nuestros hogares, hospitales, colegios, entre otros. Los conductores eléctricos más usados son algunos metales como el cobre, el acero y el aluminio; y otros menos utilizados son el oro y la plata.</a:t>
            </a:r>
            <a:endParaRPr lang="es-CL" dirty="0"/>
          </a:p>
        </p:txBody>
      </p:sp>
    </p:spTree>
    <p:extLst>
      <p:ext uri="{BB962C8B-B14F-4D97-AF65-F5344CB8AC3E}">
        <p14:creationId xmlns:p14="http://schemas.microsoft.com/office/powerpoint/2010/main" val="172471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nvSpPr>
        <p:spPr>
          <a:xfrm>
            <a:off x="0" y="144997"/>
            <a:ext cx="5758004" cy="27185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CL" b="1" dirty="0">
                <a:solidFill>
                  <a:schemeClr val="tx1"/>
                </a:solidFill>
              </a:rPr>
              <a:t>Características</a:t>
            </a:r>
          </a:p>
          <a:p>
            <a:pPr algn="just">
              <a:spcBef>
                <a:spcPts val="0"/>
              </a:spcBef>
            </a:pPr>
            <a:r>
              <a:rPr lang="es-CL" dirty="0">
                <a:solidFill>
                  <a:schemeClr val="tx1"/>
                </a:solidFill>
              </a:rPr>
              <a:t>oponen poca resistencia al paso de la corriente</a:t>
            </a:r>
          </a:p>
          <a:p>
            <a:pPr algn="just">
              <a:spcBef>
                <a:spcPts val="0"/>
              </a:spcBef>
            </a:pPr>
            <a:r>
              <a:rPr lang="es-CL" dirty="0">
                <a:solidFill>
                  <a:schemeClr val="tx1"/>
                </a:solidFill>
              </a:rPr>
              <a:t>dejan que las cargas eléctricas se muevan con gran libertad a través de ellos. </a:t>
            </a:r>
          </a:p>
          <a:p>
            <a:pPr>
              <a:spcBef>
                <a:spcPts val="0"/>
              </a:spcBef>
            </a:pPr>
            <a:r>
              <a:rPr lang="es-ES" dirty="0">
                <a:solidFill>
                  <a:schemeClr val="tx1"/>
                </a:solidFill>
              </a:rPr>
              <a:t>pierden fácilmente electrones de la capa exterior de sus </a:t>
            </a:r>
            <a:r>
              <a:rPr lang="es-ES" dirty="0" smtClean="0">
                <a:solidFill>
                  <a:schemeClr val="tx1"/>
                </a:solidFill>
              </a:rPr>
              <a:t>átomos</a:t>
            </a:r>
          </a:p>
          <a:p>
            <a:pPr>
              <a:spcBef>
                <a:spcPts val="0"/>
              </a:spcBef>
            </a:pPr>
            <a:r>
              <a:rPr lang="es-ES" dirty="0" smtClean="0">
                <a:solidFill>
                  <a:schemeClr val="tx1"/>
                </a:solidFill>
              </a:rPr>
              <a:t>son </a:t>
            </a:r>
            <a:r>
              <a:rPr lang="es-ES" dirty="0">
                <a:solidFill>
                  <a:schemeClr val="tx1"/>
                </a:solidFill>
              </a:rPr>
              <a:t>los materiales usados convencionalmente en la acción de transportar la energía eléctrica.</a:t>
            </a:r>
            <a:endParaRPr lang="es-CL" dirty="0">
              <a:solidFill>
                <a:schemeClr val="tx1"/>
              </a:solidFill>
            </a:endParaRPr>
          </a:p>
          <a:p>
            <a:pPr algn="just">
              <a:spcBef>
                <a:spcPts val="0"/>
              </a:spcBef>
            </a:pPr>
            <a:r>
              <a:rPr lang="es-CL" dirty="0">
                <a:solidFill>
                  <a:schemeClr val="tx1"/>
                </a:solidFill>
              </a:rPr>
              <a:t>ejemplos de materiales conductores son el agua, metales como el cobre, aluminio, acero, plata, oro, hierro y otros. Los mejores conductores son el oro, la plata y el cobre</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32" t="32047" r="7775" b="15117"/>
          <a:stretch/>
        </p:blipFill>
        <p:spPr bwMode="auto">
          <a:xfrm>
            <a:off x="6534454" y="847362"/>
            <a:ext cx="5007973" cy="342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438454" y="4096365"/>
            <a:ext cx="3523946" cy="1754326"/>
          </a:xfrm>
          <a:prstGeom prst="rect">
            <a:avLst/>
          </a:prstGeom>
        </p:spPr>
        <p:txBody>
          <a:bodyPr wrap="square">
            <a:spAutoFit/>
          </a:bodyPr>
          <a:lstStyle/>
          <a:p>
            <a:r>
              <a:rPr lang="es-MX" dirty="0">
                <a:solidFill>
                  <a:srgbClr val="000000"/>
                </a:solidFill>
              </a:rPr>
              <a:t>No todos los </a:t>
            </a:r>
            <a:r>
              <a:rPr lang="es-MX" dirty="0" smtClean="0">
                <a:solidFill>
                  <a:srgbClr val="000000"/>
                </a:solidFill>
              </a:rPr>
              <a:t>metales conducen </a:t>
            </a:r>
            <a:r>
              <a:rPr lang="es-MX" dirty="0">
                <a:solidFill>
                  <a:srgbClr val="000000"/>
                </a:solidFill>
              </a:rPr>
              <a:t>la corriente con </a:t>
            </a:r>
            <a:r>
              <a:rPr lang="es-MX" dirty="0" smtClean="0">
                <a:solidFill>
                  <a:srgbClr val="000000"/>
                </a:solidFill>
              </a:rPr>
              <a:t>la misma </a:t>
            </a:r>
            <a:r>
              <a:rPr lang="es-MX" dirty="0">
                <a:solidFill>
                  <a:srgbClr val="000000"/>
                </a:solidFill>
              </a:rPr>
              <a:t>facilidad: el </a:t>
            </a:r>
            <a:r>
              <a:rPr lang="es-MX" dirty="0" smtClean="0">
                <a:solidFill>
                  <a:srgbClr val="000000"/>
                </a:solidFill>
              </a:rPr>
              <a:t>mejor conductor </a:t>
            </a:r>
            <a:r>
              <a:rPr lang="es-MX" dirty="0">
                <a:solidFill>
                  <a:srgbClr val="000000"/>
                </a:solidFill>
              </a:rPr>
              <a:t>conocido es la</a:t>
            </a:r>
          </a:p>
          <a:p>
            <a:r>
              <a:rPr lang="es-MX" dirty="0">
                <a:solidFill>
                  <a:srgbClr val="000000"/>
                </a:solidFill>
              </a:rPr>
              <a:t>plata, seguido de cerca </a:t>
            </a:r>
            <a:r>
              <a:rPr lang="es-MX" dirty="0" smtClean="0">
                <a:solidFill>
                  <a:srgbClr val="000000"/>
                </a:solidFill>
              </a:rPr>
              <a:t>por el </a:t>
            </a:r>
            <a:r>
              <a:rPr lang="es-MX" dirty="0">
                <a:solidFill>
                  <a:srgbClr val="000000"/>
                </a:solidFill>
              </a:rPr>
              <a:t>cobre, y algo menos el </a:t>
            </a:r>
            <a:r>
              <a:rPr lang="es-MX" dirty="0" smtClean="0">
                <a:solidFill>
                  <a:srgbClr val="000000"/>
                </a:solidFill>
              </a:rPr>
              <a:t>oro y </a:t>
            </a:r>
            <a:r>
              <a:rPr lang="es-MX" dirty="0">
                <a:solidFill>
                  <a:srgbClr val="000000"/>
                </a:solidFill>
              </a:rPr>
              <a:t>el aluminio</a:t>
            </a:r>
            <a:endParaRPr lang="es-MX" b="0" i="0" dirty="0">
              <a:solidFill>
                <a:srgbClr val="000000"/>
              </a:solidFill>
              <a:effectLst/>
            </a:endParaRPr>
          </a:p>
        </p:txBody>
      </p:sp>
    </p:spTree>
    <p:extLst>
      <p:ext uri="{BB962C8B-B14F-4D97-AF65-F5344CB8AC3E}">
        <p14:creationId xmlns:p14="http://schemas.microsoft.com/office/powerpoint/2010/main" val="152407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087" y="532035"/>
            <a:ext cx="6096000" cy="3970318"/>
          </a:xfrm>
          <a:prstGeom prst="rect">
            <a:avLst/>
          </a:prstGeom>
        </p:spPr>
        <p:txBody>
          <a:bodyPr>
            <a:spAutoFit/>
          </a:bodyPr>
          <a:lstStyle/>
          <a:p>
            <a:pPr algn="just"/>
            <a:r>
              <a:rPr lang="es-MX" dirty="0">
                <a:solidFill>
                  <a:srgbClr val="000000"/>
                </a:solidFill>
              </a:rPr>
              <a:t>La mayor o menor facilidad para conducir la corriente eléctrica se basa en la </a:t>
            </a:r>
            <a:r>
              <a:rPr lang="es-MX" dirty="0" smtClean="0">
                <a:solidFill>
                  <a:srgbClr val="000000"/>
                </a:solidFill>
              </a:rPr>
              <a:t>estructura atómica </a:t>
            </a:r>
            <a:r>
              <a:rPr lang="es-MX" dirty="0">
                <a:solidFill>
                  <a:srgbClr val="000000"/>
                </a:solidFill>
              </a:rPr>
              <a:t>de los materiales. Los elementos de tipo metálico están formados por átomos que</a:t>
            </a:r>
          </a:p>
          <a:p>
            <a:pPr algn="just"/>
            <a:r>
              <a:rPr lang="es-MX" dirty="0">
                <a:solidFill>
                  <a:srgbClr val="000000"/>
                </a:solidFill>
              </a:rPr>
              <a:t>contienen pocos electrones en su nivel más </a:t>
            </a:r>
            <a:r>
              <a:rPr lang="es-MX" dirty="0" smtClean="0">
                <a:solidFill>
                  <a:srgbClr val="000000"/>
                </a:solidFill>
              </a:rPr>
              <a:t>externo; los átomos están cerca unos de otros, de forma que esos electrones externos están compartidos por todos los átomos, formando una nube donde los electrones pueden moverse libremente, lo que explica la conductividad eléctrica, y también las propiedades típicamente metálicas, como la ductilidad, la</a:t>
            </a:r>
          </a:p>
          <a:p>
            <a:pPr algn="just"/>
            <a:r>
              <a:rPr lang="es-MX" dirty="0" smtClean="0">
                <a:solidFill>
                  <a:srgbClr val="000000"/>
                </a:solidFill>
              </a:rPr>
              <a:t>maleabilidad y el brillo.</a:t>
            </a:r>
          </a:p>
          <a:p>
            <a:pPr algn="just"/>
            <a:r>
              <a:rPr lang="es-MX" dirty="0" smtClean="0">
                <a:solidFill>
                  <a:srgbClr val="000000"/>
                </a:solidFill>
              </a:rPr>
              <a:t>En el resto de materiales, esos electrones del último nivel están fijos, bien localizados en las moléculas; no se pueden mover, por lo que esos materiales no conducen la electricidad, y son aislante</a:t>
            </a:r>
            <a:endParaRPr lang="es-MX" b="0" i="0" dirty="0">
              <a:solidFill>
                <a:srgbClr val="000000"/>
              </a:solidFill>
              <a:effectLst/>
            </a:endParaRPr>
          </a:p>
        </p:txBody>
      </p:sp>
      <p:pic>
        <p:nvPicPr>
          <p:cNvPr id="3" name="Imagen 2"/>
          <p:cNvPicPr>
            <a:picLocks noChangeAspect="1"/>
          </p:cNvPicPr>
          <p:nvPr/>
        </p:nvPicPr>
        <p:blipFill>
          <a:blip r:embed="rId2"/>
          <a:stretch>
            <a:fillRect/>
          </a:stretch>
        </p:blipFill>
        <p:spPr>
          <a:xfrm>
            <a:off x="7235326" y="1369271"/>
            <a:ext cx="3336585" cy="3481025"/>
          </a:xfrm>
          <a:prstGeom prst="rect">
            <a:avLst/>
          </a:prstGeom>
        </p:spPr>
      </p:pic>
      <p:sp>
        <p:nvSpPr>
          <p:cNvPr id="4" name="CuadroTexto 3"/>
          <p:cNvSpPr txBox="1"/>
          <p:nvPr/>
        </p:nvSpPr>
        <p:spPr>
          <a:xfrm>
            <a:off x="7726017" y="768626"/>
            <a:ext cx="1000595" cy="369332"/>
          </a:xfrm>
          <a:prstGeom prst="rect">
            <a:avLst/>
          </a:prstGeom>
          <a:noFill/>
        </p:spPr>
        <p:txBody>
          <a:bodyPr wrap="none" rtlCol="0">
            <a:spAutoFit/>
          </a:bodyPr>
          <a:lstStyle/>
          <a:p>
            <a:r>
              <a:rPr lang="es-CL" dirty="0"/>
              <a:t>E</a:t>
            </a:r>
            <a:r>
              <a:rPr lang="es-CL" dirty="0" smtClean="0"/>
              <a:t>jemplo </a:t>
            </a:r>
            <a:endParaRPr lang="es-CL" dirty="0"/>
          </a:p>
        </p:txBody>
      </p:sp>
    </p:spTree>
    <p:extLst>
      <p:ext uri="{BB962C8B-B14F-4D97-AF65-F5344CB8AC3E}">
        <p14:creationId xmlns:p14="http://schemas.microsoft.com/office/powerpoint/2010/main" val="138150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nvSpPr>
        <p:spPr>
          <a:xfrm>
            <a:off x="197819" y="155633"/>
            <a:ext cx="4625036" cy="57518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sz="1800" b="1" dirty="0">
                <a:solidFill>
                  <a:schemeClr val="tx1"/>
                </a:solidFill>
                <a:latin typeface="+mn-lt"/>
              </a:rPr>
              <a:t>MATERIALES </a:t>
            </a:r>
            <a:r>
              <a:rPr lang="es-CL" sz="1800" b="1" dirty="0" smtClean="0">
                <a:solidFill>
                  <a:schemeClr val="tx1"/>
                </a:solidFill>
                <a:latin typeface="+mn-lt"/>
              </a:rPr>
              <a:t>AISLANTES ELÉCRICOS</a:t>
            </a:r>
            <a:endParaRPr lang="es-CL" sz="1800" dirty="0">
              <a:solidFill>
                <a:schemeClr val="tx1"/>
              </a:solidFill>
              <a:latin typeface="+mn-lt"/>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85" t="51806" r="58479" b="17985"/>
          <a:stretch/>
        </p:blipFill>
        <p:spPr bwMode="auto">
          <a:xfrm>
            <a:off x="5672574" y="5214315"/>
            <a:ext cx="2942378" cy="160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753" t="53702" r="9218" b="19664"/>
          <a:stretch/>
        </p:blipFill>
        <p:spPr bwMode="auto">
          <a:xfrm>
            <a:off x="5418866" y="3176758"/>
            <a:ext cx="2797522" cy="151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p:nvPr/>
        </p:nvSpPr>
        <p:spPr>
          <a:xfrm>
            <a:off x="8812399" y="1894963"/>
            <a:ext cx="3268191" cy="20313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L" dirty="0"/>
              <a:t>Los cuerpos aislantes eléctricamente son aquellos que se resisten a que las cargas eléctricas se muevan a través de ellos, por lo que estas no pueden circular libremente.</a:t>
            </a:r>
          </a:p>
          <a:p>
            <a:endParaRPr lang="es-A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218" y="924740"/>
            <a:ext cx="3029734" cy="194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Electrónica Básica : AISLANTES ELÉCTRICOS, CONDUCTORES 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20" y="5214315"/>
            <a:ext cx="2317687" cy="16731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AJA CHUQUI PLASTICA (CANALETA Y TUBO) | ACCESORIOS | Comercia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7915" y="5214315"/>
            <a:ext cx="2380951" cy="1602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Piso de caucho vaciado en sitio, sus características, ventajas y us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7238" y="4129580"/>
            <a:ext cx="2118511" cy="16020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83137" y="848908"/>
            <a:ext cx="4639718" cy="4247317"/>
          </a:xfrm>
          <a:prstGeom prst="rect">
            <a:avLst/>
          </a:prstGeom>
        </p:spPr>
        <p:txBody>
          <a:bodyPr wrap="square">
            <a:spAutoFit/>
          </a:bodyPr>
          <a:lstStyle/>
          <a:p>
            <a:r>
              <a:rPr lang="es-MX" dirty="0"/>
              <a:t>Los aisladores eléctricos son materiales a través del cual la electricidad no puede circular o lo hace en forma deficiente, ya que no conduce bien la corriente eléctrica. Estos materiales son utilizados para cubrir los cables de un circuito eléctrico, ya que evitan que entren en contacto con otros elementos, lo que podría generar un mal funcionamiento o un cortocircuito. Es por esto que los aisladores eléctricos son tan importantes, ya que sin ellos sería muy difícil y riesgoso el funcionamiento de los diferentes artefactos y distribución de la electricidad. Algunos ejemplos de este tipo de material son el plástico, la goma, el vidrio, la madera y la cerámica.</a:t>
            </a:r>
            <a:endParaRPr lang="es-CL" dirty="0"/>
          </a:p>
        </p:txBody>
      </p:sp>
    </p:spTree>
    <p:extLst>
      <p:ext uri="{BB962C8B-B14F-4D97-AF65-F5344CB8AC3E}">
        <p14:creationId xmlns:p14="http://schemas.microsoft.com/office/powerpoint/2010/main" val="334811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nvSpPr>
        <p:spPr>
          <a:xfrm>
            <a:off x="7136089" y="454427"/>
            <a:ext cx="4778564" cy="61563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CL" dirty="0">
                <a:solidFill>
                  <a:schemeClr val="tx1"/>
                </a:solidFill>
              </a:rPr>
              <a:t>Características</a:t>
            </a:r>
          </a:p>
          <a:p>
            <a:pPr>
              <a:spcBef>
                <a:spcPts val="0"/>
              </a:spcBef>
            </a:pPr>
            <a:r>
              <a:rPr lang="es-ES" dirty="0">
                <a:solidFill>
                  <a:schemeClr val="tx1"/>
                </a:solidFill>
              </a:rPr>
              <a:t>poseen entre cinco y siete electrones fuertemente ligados a su última órbita, lo que les impide cederlos.</a:t>
            </a:r>
          </a:p>
          <a:p>
            <a:pPr>
              <a:spcBef>
                <a:spcPts val="0"/>
              </a:spcBef>
            </a:pPr>
            <a:r>
              <a:rPr lang="es-ES" dirty="0">
                <a:solidFill>
                  <a:schemeClr val="tx1"/>
                </a:solidFill>
              </a:rPr>
              <a:t>Son malos conductores de la electricidad, o no la conducen en absoluto.</a:t>
            </a:r>
          </a:p>
          <a:p>
            <a:pPr>
              <a:spcBef>
                <a:spcPts val="0"/>
              </a:spcBef>
            </a:pPr>
            <a:r>
              <a:rPr lang="es-ES" dirty="0">
                <a:solidFill>
                  <a:schemeClr val="tx1"/>
                </a:solidFill>
              </a:rPr>
              <a:t>la mayoría son no metales.</a:t>
            </a:r>
          </a:p>
          <a:p>
            <a:pPr>
              <a:spcBef>
                <a:spcPts val="0"/>
              </a:spcBef>
            </a:pPr>
            <a:r>
              <a:rPr lang="es-ES" dirty="0">
                <a:solidFill>
                  <a:schemeClr val="tx1"/>
                </a:solidFill>
              </a:rPr>
              <a:t>los materiales aislantes se emplean en electricidad para evitar accidentes eléctricos. </a:t>
            </a:r>
          </a:p>
          <a:p>
            <a:pPr>
              <a:spcBef>
                <a:spcPts val="0"/>
              </a:spcBef>
            </a:pPr>
            <a:r>
              <a:rPr lang="es-CL" dirty="0">
                <a:solidFill>
                  <a:schemeClr val="tx1"/>
                </a:solidFill>
              </a:rPr>
              <a:t>Ejemplos de ellos son: el plástico, madera, caucho, tela y vidrio. Algunos materiales son mejores aislantes de la corriente eléctrica que otros.</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753" t="53702" r="9218" b="19664"/>
          <a:stretch/>
        </p:blipFill>
        <p:spPr bwMode="auto">
          <a:xfrm>
            <a:off x="3677663" y="3064255"/>
            <a:ext cx="2797522" cy="151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427" y="922315"/>
            <a:ext cx="3029734" cy="194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descr="Electrónica Básica : AISLANTES ELÉCTRICOS, CONDUCTORES 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72" y="2909858"/>
            <a:ext cx="2317687" cy="16731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CAJA CHUQUI PLASTICA (CANALETA Y TUBO) | ACCESORIOS | Comercia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0" y="4723246"/>
            <a:ext cx="2380951" cy="160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5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84243" y="1850317"/>
            <a:ext cx="7882081" cy="3210373"/>
          </a:xfrm>
          <a:prstGeom prst="rect">
            <a:avLst/>
          </a:prstGeom>
        </p:spPr>
      </p:pic>
      <p:sp>
        <p:nvSpPr>
          <p:cNvPr id="3" name="CuadroTexto 2"/>
          <p:cNvSpPr txBox="1"/>
          <p:nvPr/>
        </p:nvSpPr>
        <p:spPr>
          <a:xfrm>
            <a:off x="3087757" y="689113"/>
            <a:ext cx="5852628" cy="369332"/>
          </a:xfrm>
          <a:prstGeom prst="rect">
            <a:avLst/>
          </a:prstGeom>
          <a:noFill/>
        </p:spPr>
        <p:txBody>
          <a:bodyPr wrap="none" rtlCol="0">
            <a:spAutoFit/>
          </a:bodyPr>
          <a:lstStyle/>
          <a:p>
            <a:r>
              <a:rPr lang="es-CL" smtClean="0"/>
              <a:t>Comparación electroquímica </a:t>
            </a:r>
            <a:r>
              <a:rPr lang="es-CL" dirty="0" smtClean="0"/>
              <a:t>entre un conductor y un </a:t>
            </a:r>
            <a:r>
              <a:rPr lang="es-CL" dirty="0" err="1" smtClean="0"/>
              <a:t>aislate</a:t>
            </a:r>
            <a:endParaRPr lang="es-CL" dirty="0"/>
          </a:p>
        </p:txBody>
      </p:sp>
    </p:spTree>
    <p:extLst>
      <p:ext uri="{BB962C8B-B14F-4D97-AF65-F5344CB8AC3E}">
        <p14:creationId xmlns:p14="http://schemas.microsoft.com/office/powerpoint/2010/main" val="337864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07165" y="384313"/>
            <a:ext cx="1056508" cy="369332"/>
          </a:xfrm>
          <a:prstGeom prst="rect">
            <a:avLst/>
          </a:prstGeom>
          <a:noFill/>
        </p:spPr>
        <p:txBody>
          <a:bodyPr wrap="none" rtlCol="0">
            <a:spAutoFit/>
          </a:bodyPr>
          <a:lstStyle/>
          <a:p>
            <a:r>
              <a:rPr lang="es-CL" dirty="0" smtClean="0"/>
              <a:t>Ejercicios</a:t>
            </a:r>
            <a:endParaRPr lang="es-CL" dirty="0"/>
          </a:p>
        </p:txBody>
      </p:sp>
      <p:sp>
        <p:nvSpPr>
          <p:cNvPr id="3" name="Rectángulo 2"/>
          <p:cNvSpPr/>
          <p:nvPr/>
        </p:nvSpPr>
        <p:spPr>
          <a:xfrm>
            <a:off x="848139" y="1312110"/>
            <a:ext cx="10204173" cy="2308324"/>
          </a:xfrm>
          <a:prstGeom prst="rect">
            <a:avLst/>
          </a:prstGeom>
        </p:spPr>
        <p:txBody>
          <a:bodyPr wrap="square">
            <a:spAutoFit/>
          </a:bodyPr>
          <a:lstStyle/>
          <a:p>
            <a:pPr marL="342900" indent="-342900">
              <a:buAutoNum type="arabicPeriod"/>
            </a:pPr>
            <a:r>
              <a:rPr lang="es-CL" dirty="0"/>
              <a:t>¿Qué es, eléctricamente, un cuerpo aislante?</a:t>
            </a:r>
          </a:p>
          <a:p>
            <a:pPr marL="342900" indent="-342900">
              <a:buAutoNum type="arabicPeriod"/>
            </a:pPr>
            <a:r>
              <a:rPr lang="es-CL" dirty="0"/>
              <a:t>¿Cuales son las características de los cuerpos aislantes?</a:t>
            </a:r>
          </a:p>
          <a:p>
            <a:pPr marL="342900" indent="-342900">
              <a:buFontTx/>
              <a:buAutoNum type="arabicPeriod"/>
            </a:pPr>
            <a:r>
              <a:rPr lang="es-CL" dirty="0"/>
              <a:t>Menciona tres buenos aislantes.</a:t>
            </a:r>
          </a:p>
          <a:p>
            <a:pPr marL="342900" indent="-342900">
              <a:buFontTx/>
              <a:buAutoNum type="arabicPeriod"/>
            </a:pPr>
            <a:r>
              <a:rPr lang="es-CL" dirty="0"/>
              <a:t>¿En que se diferencian los cuerpos conductores de los aisladores</a:t>
            </a:r>
            <a:r>
              <a:rPr lang="es-CL" dirty="0" smtClean="0"/>
              <a:t>?</a:t>
            </a:r>
          </a:p>
          <a:p>
            <a:pPr marL="342900" indent="-342900">
              <a:buAutoNum type="arabicPeriod"/>
            </a:pPr>
            <a:r>
              <a:rPr lang="es-CL" dirty="0"/>
              <a:t>¿Qué es, eléctricamente, un cuerpo conductor?</a:t>
            </a:r>
          </a:p>
          <a:p>
            <a:pPr marL="342900" indent="-342900">
              <a:buAutoNum type="arabicPeriod"/>
            </a:pPr>
            <a:r>
              <a:rPr lang="es-CL" dirty="0"/>
              <a:t>¿</a:t>
            </a:r>
            <a:r>
              <a:rPr lang="es-CL" dirty="0" smtClean="0"/>
              <a:t>cuales </a:t>
            </a:r>
            <a:r>
              <a:rPr lang="es-CL" dirty="0"/>
              <a:t>son las características de los cuerpos conductores?</a:t>
            </a:r>
          </a:p>
          <a:p>
            <a:pPr marL="342900" indent="-342900">
              <a:buAutoNum type="arabicPeriod"/>
            </a:pPr>
            <a:r>
              <a:rPr lang="es-CL" dirty="0"/>
              <a:t>Menciona tres buenos conductores.</a:t>
            </a:r>
          </a:p>
          <a:p>
            <a:pPr marL="342900" indent="-342900">
              <a:buFontTx/>
              <a:buAutoNum type="arabicPeriod"/>
            </a:pPr>
            <a:endParaRPr lang="es-CL" dirty="0"/>
          </a:p>
        </p:txBody>
      </p:sp>
    </p:spTree>
    <p:extLst>
      <p:ext uri="{BB962C8B-B14F-4D97-AF65-F5344CB8AC3E}">
        <p14:creationId xmlns:p14="http://schemas.microsoft.com/office/powerpoint/2010/main" val="324511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1304" y="230113"/>
            <a:ext cx="10031895" cy="369332"/>
          </a:xfrm>
          <a:prstGeom prst="rect">
            <a:avLst/>
          </a:prstGeom>
        </p:spPr>
        <p:txBody>
          <a:bodyPr wrap="square">
            <a:spAutoFit/>
          </a:bodyPr>
          <a:lstStyle/>
          <a:p>
            <a:r>
              <a:rPr lang="es-MX" dirty="0"/>
              <a:t>Señala un ejemplo para cada una de las siguientes transformaciones de energía:</a:t>
            </a:r>
            <a:endParaRPr lang="es-CL" dirty="0"/>
          </a:p>
        </p:txBody>
      </p:sp>
      <p:sp>
        <p:nvSpPr>
          <p:cNvPr id="3" name="Rectángulo 2"/>
          <p:cNvSpPr/>
          <p:nvPr/>
        </p:nvSpPr>
        <p:spPr>
          <a:xfrm>
            <a:off x="530087" y="814506"/>
            <a:ext cx="6096000" cy="1200329"/>
          </a:xfrm>
          <a:prstGeom prst="rect">
            <a:avLst/>
          </a:prstGeom>
        </p:spPr>
        <p:txBody>
          <a:bodyPr>
            <a:spAutoFit/>
          </a:bodyPr>
          <a:lstStyle/>
          <a:p>
            <a:r>
              <a:rPr lang="es-CL" dirty="0">
                <a:solidFill>
                  <a:srgbClr val="52AF32"/>
                </a:solidFill>
              </a:rPr>
              <a:t>a. </a:t>
            </a:r>
            <a:r>
              <a:rPr lang="es-CL" dirty="0">
                <a:solidFill>
                  <a:srgbClr val="000000"/>
                </a:solidFill>
              </a:rPr>
              <a:t>De eléctrica a lumínica:</a:t>
            </a:r>
          </a:p>
          <a:p>
            <a:r>
              <a:rPr lang="es-CL" dirty="0">
                <a:solidFill>
                  <a:srgbClr val="52AF32"/>
                </a:solidFill>
              </a:rPr>
              <a:t>b. </a:t>
            </a:r>
            <a:r>
              <a:rPr lang="es-CL" dirty="0">
                <a:solidFill>
                  <a:srgbClr val="000000"/>
                </a:solidFill>
              </a:rPr>
              <a:t>De eléctrica a cinética:</a:t>
            </a:r>
          </a:p>
          <a:p>
            <a:r>
              <a:rPr lang="es-CL" dirty="0">
                <a:solidFill>
                  <a:srgbClr val="52AF32"/>
                </a:solidFill>
              </a:rPr>
              <a:t>c. </a:t>
            </a:r>
            <a:r>
              <a:rPr lang="es-CL" dirty="0">
                <a:solidFill>
                  <a:srgbClr val="000000"/>
                </a:solidFill>
              </a:rPr>
              <a:t>De eléctrica a sonora:</a:t>
            </a:r>
          </a:p>
          <a:p>
            <a:r>
              <a:rPr lang="es-MX" dirty="0">
                <a:solidFill>
                  <a:srgbClr val="52AF32"/>
                </a:solidFill>
              </a:rPr>
              <a:t>d. </a:t>
            </a:r>
            <a:r>
              <a:rPr lang="es-MX" dirty="0">
                <a:solidFill>
                  <a:srgbClr val="000000"/>
                </a:solidFill>
              </a:rPr>
              <a:t>De eléctrica a térmica</a:t>
            </a:r>
            <a:endParaRPr lang="es-CL" dirty="0"/>
          </a:p>
        </p:txBody>
      </p:sp>
      <p:sp>
        <p:nvSpPr>
          <p:cNvPr id="4" name="Rectángulo 3"/>
          <p:cNvSpPr/>
          <p:nvPr/>
        </p:nvSpPr>
        <p:spPr>
          <a:xfrm>
            <a:off x="530087" y="2475708"/>
            <a:ext cx="4517070" cy="369332"/>
          </a:xfrm>
          <a:prstGeom prst="rect">
            <a:avLst/>
          </a:prstGeom>
        </p:spPr>
        <p:txBody>
          <a:bodyPr wrap="none">
            <a:spAutoFit/>
          </a:bodyPr>
          <a:lstStyle/>
          <a:p>
            <a:r>
              <a:rPr lang="es-MX" dirty="0"/>
              <a:t>Clasifica los siguientes materiales y sustancias.</a:t>
            </a:r>
            <a:endParaRPr lang="es-CL" dirty="0"/>
          </a:p>
        </p:txBody>
      </p:sp>
      <p:pic>
        <p:nvPicPr>
          <p:cNvPr id="5" name="Imagen 4"/>
          <p:cNvPicPr>
            <a:picLocks noChangeAspect="1"/>
          </p:cNvPicPr>
          <p:nvPr/>
        </p:nvPicPr>
        <p:blipFill>
          <a:blip r:embed="rId2"/>
          <a:stretch>
            <a:fillRect/>
          </a:stretch>
        </p:blipFill>
        <p:spPr>
          <a:xfrm>
            <a:off x="1941611" y="2967035"/>
            <a:ext cx="8567364" cy="3705434"/>
          </a:xfrm>
          <a:prstGeom prst="rect">
            <a:avLst/>
          </a:prstGeom>
        </p:spPr>
      </p:pic>
    </p:spTree>
    <p:extLst>
      <p:ext uri="{BB962C8B-B14F-4D97-AF65-F5344CB8AC3E}">
        <p14:creationId xmlns:p14="http://schemas.microsoft.com/office/powerpoint/2010/main" val="1965656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8296" y="210883"/>
            <a:ext cx="6096000" cy="646331"/>
          </a:xfrm>
          <a:prstGeom prst="rect">
            <a:avLst/>
          </a:prstGeom>
        </p:spPr>
        <p:txBody>
          <a:bodyPr>
            <a:spAutoFit/>
          </a:bodyPr>
          <a:lstStyle/>
          <a:p>
            <a:endParaRPr lang="es-CL" dirty="0">
              <a:solidFill>
                <a:srgbClr val="000000"/>
              </a:solidFill>
            </a:endParaRPr>
          </a:p>
          <a:p>
            <a:r>
              <a:rPr lang="es-MX" dirty="0"/>
              <a:t>Observa los artefactos propuestos. Luego, </a:t>
            </a:r>
            <a:r>
              <a:rPr lang="es-MX" dirty="0" smtClean="0"/>
              <a:t>responde</a:t>
            </a:r>
            <a:endParaRPr lang="es-MX" dirty="0"/>
          </a:p>
        </p:txBody>
      </p:sp>
      <p:sp>
        <p:nvSpPr>
          <p:cNvPr id="3" name="Rectángulo 2"/>
          <p:cNvSpPr/>
          <p:nvPr/>
        </p:nvSpPr>
        <p:spPr>
          <a:xfrm>
            <a:off x="106017" y="958983"/>
            <a:ext cx="6096000" cy="646331"/>
          </a:xfrm>
          <a:prstGeom prst="rect">
            <a:avLst/>
          </a:prstGeom>
        </p:spPr>
        <p:txBody>
          <a:bodyPr>
            <a:spAutoFit/>
          </a:bodyPr>
          <a:lstStyle/>
          <a:p>
            <a:endParaRPr lang="es-CL">
              <a:solidFill>
                <a:srgbClr val="000000"/>
              </a:solidFill>
            </a:endParaRPr>
          </a:p>
          <a:p>
            <a:r>
              <a:rPr lang="es-MX" dirty="0"/>
              <a:t>¿Qué transformación energética ocurre en cada artefacto? </a:t>
            </a:r>
          </a:p>
        </p:txBody>
      </p:sp>
      <p:pic>
        <p:nvPicPr>
          <p:cNvPr id="4" name="Imagen 3"/>
          <p:cNvPicPr>
            <a:picLocks noChangeAspect="1"/>
          </p:cNvPicPr>
          <p:nvPr/>
        </p:nvPicPr>
        <p:blipFill>
          <a:blip r:embed="rId2"/>
          <a:stretch>
            <a:fillRect/>
          </a:stretch>
        </p:blipFill>
        <p:spPr>
          <a:xfrm>
            <a:off x="2630852" y="2008307"/>
            <a:ext cx="4677428" cy="3238952"/>
          </a:xfrm>
          <a:prstGeom prst="rect">
            <a:avLst/>
          </a:prstGeom>
        </p:spPr>
      </p:pic>
    </p:spTree>
    <p:extLst>
      <p:ext uri="{BB962C8B-B14F-4D97-AF65-F5344CB8AC3E}">
        <p14:creationId xmlns:p14="http://schemas.microsoft.com/office/powerpoint/2010/main" val="4207513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45224" y="1263368"/>
            <a:ext cx="7944959" cy="5442232"/>
          </a:xfrm>
          <a:prstGeom prst="rect">
            <a:avLst/>
          </a:prstGeom>
        </p:spPr>
      </p:pic>
      <p:sp>
        <p:nvSpPr>
          <p:cNvPr id="3" name="Rectángulo 2"/>
          <p:cNvSpPr/>
          <p:nvPr/>
        </p:nvSpPr>
        <p:spPr>
          <a:xfrm>
            <a:off x="503581" y="208747"/>
            <a:ext cx="10734261" cy="677108"/>
          </a:xfrm>
          <a:prstGeom prst="rect">
            <a:avLst/>
          </a:prstGeom>
        </p:spPr>
        <p:txBody>
          <a:bodyPr wrap="square">
            <a:spAutoFit/>
          </a:bodyPr>
          <a:lstStyle/>
          <a:p>
            <a:endParaRPr lang="es-CL" sz="2000" dirty="0">
              <a:solidFill>
                <a:srgbClr val="000000"/>
              </a:solidFill>
              <a:latin typeface="Myriad Pro"/>
            </a:endParaRPr>
          </a:p>
          <a:p>
            <a:r>
              <a:rPr lang="es-MX" dirty="0">
                <a:solidFill>
                  <a:srgbClr val="000000"/>
                </a:solidFill>
                <a:latin typeface="Myriad Pro"/>
              </a:rPr>
              <a:t>¿Qué tipo de energía se manifiesta en las siguientes situaciones? </a:t>
            </a:r>
          </a:p>
        </p:txBody>
      </p:sp>
    </p:spTree>
    <p:extLst>
      <p:ext uri="{BB962C8B-B14F-4D97-AF65-F5344CB8AC3E}">
        <p14:creationId xmlns:p14="http://schemas.microsoft.com/office/powerpoint/2010/main" val="75281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Objetivos</a:t>
            </a:r>
            <a:endParaRPr lang="es-CL" dirty="0"/>
          </a:p>
        </p:txBody>
      </p:sp>
      <p:sp>
        <p:nvSpPr>
          <p:cNvPr id="3" name="Marcador de contenido 2"/>
          <p:cNvSpPr>
            <a:spLocks noGrp="1"/>
          </p:cNvSpPr>
          <p:nvPr>
            <p:ph idx="1"/>
          </p:nvPr>
        </p:nvSpPr>
        <p:spPr>
          <a:xfrm>
            <a:off x="4283765" y="786426"/>
            <a:ext cx="6492240" cy="2581523"/>
          </a:xfrm>
        </p:spPr>
        <p:txBody>
          <a:bodyPr>
            <a:normAutofit/>
          </a:bodyPr>
          <a:lstStyle/>
          <a:p>
            <a:pPr marL="457200" indent="-457200">
              <a:buFont typeface="+mj-lt"/>
              <a:buAutoNum type="arabicPeriod"/>
            </a:pPr>
            <a:r>
              <a:rPr lang="es-MX" dirty="0" smtClean="0">
                <a:solidFill>
                  <a:schemeClr val="tx1"/>
                </a:solidFill>
              </a:rPr>
              <a:t>Identificar </a:t>
            </a:r>
            <a:r>
              <a:rPr lang="es-MX" dirty="0">
                <a:solidFill>
                  <a:schemeClr val="tx1"/>
                </a:solidFill>
              </a:rPr>
              <a:t>similitudes y diferencias entre materiales conductores y aisladores de la </a:t>
            </a:r>
            <a:r>
              <a:rPr lang="es-MX" dirty="0" smtClean="0">
                <a:solidFill>
                  <a:schemeClr val="tx1"/>
                </a:solidFill>
              </a:rPr>
              <a:t>electricidad.</a:t>
            </a:r>
          </a:p>
          <a:p>
            <a:pPr marL="457200" indent="-457200">
              <a:buFont typeface="+mj-lt"/>
              <a:buAutoNum type="arabicPeriod"/>
            </a:pPr>
            <a:r>
              <a:rPr lang="es-MX" dirty="0" smtClean="0">
                <a:solidFill>
                  <a:schemeClr val="tx1"/>
                </a:solidFill>
              </a:rPr>
              <a:t>Clasificar </a:t>
            </a:r>
            <a:r>
              <a:rPr lang="es-MX" dirty="0">
                <a:solidFill>
                  <a:schemeClr val="tx1"/>
                </a:solidFill>
              </a:rPr>
              <a:t>materiales buenos y malos conductores de la electricidad</a:t>
            </a:r>
            <a:endParaRPr lang="es-CL" dirty="0">
              <a:solidFill>
                <a:schemeClr val="tx1"/>
              </a:solidFill>
            </a:endParaRPr>
          </a:p>
        </p:txBody>
      </p:sp>
      <p:sp>
        <p:nvSpPr>
          <p:cNvPr id="4" name="Marcador de texto 3"/>
          <p:cNvSpPr>
            <a:spLocks noGrp="1"/>
          </p:cNvSpPr>
          <p:nvPr>
            <p:ph type="body" sz="half" idx="2"/>
          </p:nvPr>
        </p:nvSpPr>
        <p:spPr/>
        <p:txBody>
          <a:bodyPr/>
          <a:lstStyle/>
          <a:p>
            <a:endParaRPr lang="es-CL"/>
          </a:p>
        </p:txBody>
      </p:sp>
      <p:pic>
        <p:nvPicPr>
          <p:cNvPr id="5" name="Imagen 4"/>
          <p:cNvPicPr>
            <a:picLocks noChangeAspect="1"/>
          </p:cNvPicPr>
          <p:nvPr/>
        </p:nvPicPr>
        <p:blipFill>
          <a:blip r:embed="rId2"/>
          <a:stretch>
            <a:fillRect/>
          </a:stretch>
        </p:blipFill>
        <p:spPr>
          <a:xfrm>
            <a:off x="5100980" y="2793657"/>
            <a:ext cx="5341733" cy="3643970"/>
          </a:xfrm>
          <a:prstGeom prst="rect">
            <a:avLst/>
          </a:prstGeom>
        </p:spPr>
      </p:pic>
    </p:spTree>
    <p:extLst>
      <p:ext uri="{BB962C8B-B14F-4D97-AF65-F5344CB8AC3E}">
        <p14:creationId xmlns:p14="http://schemas.microsoft.com/office/powerpoint/2010/main" val="980937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54144" y="753645"/>
            <a:ext cx="7401891" cy="5965207"/>
          </a:xfrm>
          <a:prstGeom prst="rect">
            <a:avLst/>
          </a:prstGeom>
        </p:spPr>
      </p:pic>
      <p:sp>
        <p:nvSpPr>
          <p:cNvPr id="3" name="CuadroTexto 2"/>
          <p:cNvSpPr txBox="1"/>
          <p:nvPr/>
        </p:nvSpPr>
        <p:spPr>
          <a:xfrm>
            <a:off x="596348" y="384313"/>
            <a:ext cx="7036991" cy="369332"/>
          </a:xfrm>
          <a:prstGeom prst="rect">
            <a:avLst/>
          </a:prstGeom>
          <a:noFill/>
        </p:spPr>
        <p:txBody>
          <a:bodyPr wrap="none" rtlCol="0">
            <a:spAutoFit/>
          </a:bodyPr>
          <a:lstStyle/>
          <a:p>
            <a:r>
              <a:rPr lang="es-CL" dirty="0" smtClean="0"/>
              <a:t>Indique si los siguientes materiales son conductores o aislantes eléctricos</a:t>
            </a:r>
            <a:endParaRPr lang="es-CL" dirty="0"/>
          </a:p>
        </p:txBody>
      </p:sp>
    </p:spTree>
    <p:extLst>
      <p:ext uri="{BB962C8B-B14F-4D97-AF65-F5344CB8AC3E}">
        <p14:creationId xmlns:p14="http://schemas.microsoft.com/office/powerpoint/2010/main" val="946652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1303" y="203609"/>
            <a:ext cx="10283687" cy="369332"/>
          </a:xfrm>
          <a:prstGeom prst="rect">
            <a:avLst/>
          </a:prstGeom>
        </p:spPr>
        <p:txBody>
          <a:bodyPr wrap="square">
            <a:spAutoFit/>
          </a:bodyPr>
          <a:lstStyle/>
          <a:p>
            <a:r>
              <a:rPr lang="es-MX" dirty="0"/>
              <a:t>Completa el siguiente cuadro comparativo sobre los materiales conductores y aisladores de la electricidad.</a:t>
            </a:r>
            <a:endParaRPr lang="es-CL" dirty="0"/>
          </a:p>
        </p:txBody>
      </p:sp>
      <p:pic>
        <p:nvPicPr>
          <p:cNvPr id="3" name="Imagen 2"/>
          <p:cNvPicPr>
            <a:picLocks noChangeAspect="1"/>
          </p:cNvPicPr>
          <p:nvPr/>
        </p:nvPicPr>
        <p:blipFill>
          <a:blip r:embed="rId2"/>
          <a:stretch>
            <a:fillRect/>
          </a:stretch>
        </p:blipFill>
        <p:spPr>
          <a:xfrm>
            <a:off x="1237169" y="937145"/>
            <a:ext cx="9697507" cy="5052837"/>
          </a:xfrm>
          <a:prstGeom prst="rect">
            <a:avLst/>
          </a:prstGeom>
        </p:spPr>
      </p:pic>
    </p:spTree>
    <p:extLst>
      <p:ext uri="{BB962C8B-B14F-4D97-AF65-F5344CB8AC3E}">
        <p14:creationId xmlns:p14="http://schemas.microsoft.com/office/powerpoint/2010/main" val="2464598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0330" y="521661"/>
            <a:ext cx="10018643" cy="369332"/>
          </a:xfrm>
          <a:prstGeom prst="rect">
            <a:avLst/>
          </a:prstGeom>
        </p:spPr>
        <p:txBody>
          <a:bodyPr wrap="square">
            <a:spAutoFit/>
          </a:bodyPr>
          <a:lstStyle/>
          <a:p>
            <a:r>
              <a:rPr lang="es-MX" dirty="0"/>
              <a:t>Clasifica los siguientes materiales en buenos conductores y malos conductores. </a:t>
            </a:r>
            <a:endParaRPr lang="es-CL" dirty="0"/>
          </a:p>
        </p:txBody>
      </p:sp>
      <p:pic>
        <p:nvPicPr>
          <p:cNvPr id="3" name="Imagen 2"/>
          <p:cNvPicPr>
            <a:picLocks noChangeAspect="1"/>
          </p:cNvPicPr>
          <p:nvPr/>
        </p:nvPicPr>
        <p:blipFill>
          <a:blip r:embed="rId2"/>
          <a:stretch>
            <a:fillRect/>
          </a:stretch>
        </p:blipFill>
        <p:spPr>
          <a:xfrm>
            <a:off x="2466215" y="1060521"/>
            <a:ext cx="7058359" cy="5578818"/>
          </a:xfrm>
          <a:prstGeom prst="rect">
            <a:avLst/>
          </a:prstGeom>
        </p:spPr>
      </p:pic>
    </p:spTree>
    <p:extLst>
      <p:ext uri="{BB962C8B-B14F-4D97-AF65-F5344CB8AC3E}">
        <p14:creationId xmlns:p14="http://schemas.microsoft.com/office/powerpoint/2010/main" val="3177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087" y="359252"/>
            <a:ext cx="9568070" cy="1477328"/>
          </a:xfrm>
          <a:prstGeom prst="rect">
            <a:avLst/>
          </a:prstGeom>
        </p:spPr>
        <p:txBody>
          <a:bodyPr wrap="square">
            <a:spAutoFit/>
          </a:bodyPr>
          <a:lstStyle/>
          <a:p>
            <a:r>
              <a:rPr lang="es-MX" dirty="0" smtClean="0"/>
              <a:t>La energía</a:t>
            </a:r>
          </a:p>
          <a:p>
            <a:endParaRPr lang="es-MX" dirty="0"/>
          </a:p>
          <a:p>
            <a:r>
              <a:rPr lang="es-MX" dirty="0" smtClean="0"/>
              <a:t>La </a:t>
            </a:r>
            <a:r>
              <a:rPr lang="es-MX" dirty="0"/>
              <a:t>energía es la capacidad que tienen los objetos para </a:t>
            </a:r>
            <a:r>
              <a:rPr lang="es-MX" dirty="0" smtClean="0"/>
              <a:t>producir cambios </a:t>
            </a:r>
            <a:r>
              <a:rPr lang="es-MX" dirty="0"/>
              <a:t>en ellos mismos o en otros objetos. Por esta razón, para </a:t>
            </a:r>
            <a:r>
              <a:rPr lang="es-MX" dirty="0" smtClean="0"/>
              <a:t>que un </a:t>
            </a:r>
            <a:r>
              <a:rPr lang="es-MX" dirty="0"/>
              <a:t>cuerpo cambie su movimiento, modifique su forma o aumente </a:t>
            </a:r>
            <a:r>
              <a:rPr lang="es-MX" dirty="0" smtClean="0"/>
              <a:t>de temperatura </a:t>
            </a:r>
            <a:r>
              <a:rPr lang="es-MX" dirty="0"/>
              <a:t>(entre otros efectos) es necesaria la energía.</a:t>
            </a:r>
            <a:endParaRPr lang="es-CL" dirty="0"/>
          </a:p>
        </p:txBody>
      </p:sp>
    </p:spTree>
    <p:extLst>
      <p:ext uri="{BB962C8B-B14F-4D97-AF65-F5344CB8AC3E}">
        <p14:creationId xmlns:p14="http://schemas.microsoft.com/office/powerpoint/2010/main" val="402964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086" y="608954"/>
            <a:ext cx="10628244" cy="2585323"/>
          </a:xfrm>
          <a:prstGeom prst="rect">
            <a:avLst/>
          </a:prstGeom>
        </p:spPr>
        <p:txBody>
          <a:bodyPr wrap="square">
            <a:spAutoFit/>
          </a:bodyPr>
          <a:lstStyle/>
          <a:p>
            <a:r>
              <a:rPr lang="es-MX" dirty="0" smtClean="0">
                <a:latin typeface="MyriadPro-Regular"/>
              </a:rPr>
              <a:t>La energía presenta las siguientes características:</a:t>
            </a:r>
          </a:p>
          <a:p>
            <a:endParaRPr lang="es-MX" dirty="0">
              <a:latin typeface="MyriadPro-Regular"/>
            </a:endParaRPr>
          </a:p>
          <a:p>
            <a:pPr marL="342900" indent="-342900">
              <a:buFont typeface="+mj-lt"/>
              <a:buAutoNum type="arabicPeriod"/>
            </a:pPr>
            <a:r>
              <a:rPr lang="es-MX" dirty="0" smtClean="0">
                <a:latin typeface="MyriadPro-Regular"/>
              </a:rPr>
              <a:t>Se </a:t>
            </a:r>
            <a:r>
              <a:rPr lang="es-MX" dirty="0">
                <a:latin typeface="MyriadPro-Regular"/>
              </a:rPr>
              <a:t>transfiere: </a:t>
            </a:r>
            <a:r>
              <a:rPr lang="es-MX" dirty="0">
                <a:latin typeface="MyriadPro-Light"/>
              </a:rPr>
              <a:t>esto quiere decir que puede pasar de un cuerpo a </a:t>
            </a:r>
            <a:r>
              <a:rPr lang="es-MX" dirty="0" smtClean="0">
                <a:latin typeface="MyriadPro-Light"/>
              </a:rPr>
              <a:t>otro. Por </a:t>
            </a:r>
            <a:r>
              <a:rPr lang="es-MX" dirty="0">
                <a:latin typeface="MyriadPro-Light"/>
              </a:rPr>
              <a:t>ejemplo, cuando pateamos un balón le transferimos parte de </a:t>
            </a:r>
            <a:r>
              <a:rPr lang="es-MX" dirty="0" smtClean="0">
                <a:latin typeface="MyriadPro-Light"/>
              </a:rPr>
              <a:t>la energía </a:t>
            </a:r>
            <a:r>
              <a:rPr lang="es-MX" dirty="0">
                <a:latin typeface="MyriadPro-Light"/>
              </a:rPr>
              <a:t>que hemos incorporado a partir de los alimentos.</a:t>
            </a:r>
          </a:p>
          <a:p>
            <a:pPr marL="342900" indent="-342900">
              <a:buFont typeface="+mj-lt"/>
              <a:buAutoNum type="arabicPeriod"/>
            </a:pPr>
            <a:r>
              <a:rPr lang="es-MX" dirty="0">
                <a:latin typeface="MyriadPro-Regular"/>
              </a:rPr>
              <a:t>Se transforma: </a:t>
            </a:r>
            <a:r>
              <a:rPr lang="es-MX" dirty="0">
                <a:latin typeface="MyriadPro-Light"/>
              </a:rPr>
              <a:t>es decir, puede cambiar de una forma a otra. </a:t>
            </a:r>
            <a:r>
              <a:rPr lang="es-MX" dirty="0" smtClean="0">
                <a:latin typeface="MyriadPro-Light"/>
              </a:rPr>
              <a:t>Por ejemplo</a:t>
            </a:r>
            <a:r>
              <a:rPr lang="es-MX" dirty="0">
                <a:latin typeface="MyriadPro-Light"/>
              </a:rPr>
              <a:t>, la energía proveniente del sol puede ser transformada </a:t>
            </a:r>
            <a:r>
              <a:rPr lang="es-MX" dirty="0" smtClean="0">
                <a:latin typeface="MyriadPro-Light"/>
              </a:rPr>
              <a:t>en </a:t>
            </a:r>
            <a:r>
              <a:rPr lang="es-CL" dirty="0" smtClean="0">
                <a:latin typeface="MyriadPro-Light"/>
              </a:rPr>
              <a:t>energía </a:t>
            </a:r>
            <a:r>
              <a:rPr lang="es-CL" dirty="0">
                <a:latin typeface="MyriadPro-Light"/>
              </a:rPr>
              <a:t>eléctrica.</a:t>
            </a:r>
          </a:p>
          <a:p>
            <a:pPr marL="342900" indent="-342900">
              <a:buFont typeface="+mj-lt"/>
              <a:buAutoNum type="arabicPeriod"/>
            </a:pPr>
            <a:r>
              <a:rPr lang="es-MX" dirty="0">
                <a:latin typeface="MyriadPro-Regular"/>
              </a:rPr>
              <a:t>No se crea ni se destruye: </a:t>
            </a:r>
            <a:r>
              <a:rPr lang="es-MX" dirty="0">
                <a:latin typeface="MyriadPro-Light"/>
              </a:rPr>
              <a:t>esto quiere decir que no se puede </a:t>
            </a:r>
            <a:r>
              <a:rPr lang="es-MX" dirty="0" smtClean="0">
                <a:latin typeface="MyriadPro-Light"/>
              </a:rPr>
              <a:t>generar energía </a:t>
            </a:r>
            <a:r>
              <a:rPr lang="es-MX" dirty="0">
                <a:latin typeface="MyriadPro-Light"/>
              </a:rPr>
              <a:t>de la nada, sino que esta cambia permanentemente.</a:t>
            </a:r>
            <a:endParaRPr lang="es-CL" dirty="0"/>
          </a:p>
        </p:txBody>
      </p:sp>
    </p:spTree>
    <p:extLst>
      <p:ext uri="{BB962C8B-B14F-4D97-AF65-F5344CB8AC3E}">
        <p14:creationId xmlns:p14="http://schemas.microsoft.com/office/powerpoint/2010/main" val="17446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5773" y="0"/>
            <a:ext cx="5380384" cy="6740307"/>
          </a:xfrm>
          <a:prstGeom prst="rect">
            <a:avLst/>
          </a:prstGeom>
          <a:solidFill>
            <a:schemeClr val="bg1"/>
          </a:solidFill>
        </p:spPr>
        <p:txBody>
          <a:bodyPr wrap="square">
            <a:spAutoFit/>
          </a:bodyPr>
          <a:lstStyle/>
          <a:p>
            <a:r>
              <a:rPr lang="es-CL" b="1" dirty="0">
                <a:solidFill>
                  <a:srgbClr val="008CD1"/>
                </a:solidFill>
              </a:rPr>
              <a:t>Manifestaciones de la energía</a:t>
            </a:r>
          </a:p>
          <a:p>
            <a:r>
              <a:rPr lang="es-MX" dirty="0">
                <a:solidFill>
                  <a:srgbClr val="000000"/>
                </a:solidFill>
              </a:rPr>
              <a:t>En la naturaleza, la energía se presenta de diferentes </a:t>
            </a:r>
            <a:r>
              <a:rPr lang="es-MX" dirty="0" smtClean="0">
                <a:solidFill>
                  <a:srgbClr val="000000"/>
                </a:solidFill>
              </a:rPr>
              <a:t>formas, que </a:t>
            </a:r>
            <a:r>
              <a:rPr lang="es-MX" dirty="0">
                <a:solidFill>
                  <a:srgbClr val="000000"/>
                </a:solidFill>
              </a:rPr>
              <a:t>el ser humano ha aprendido a utilizar para sus </a:t>
            </a:r>
            <a:r>
              <a:rPr lang="es-MX" dirty="0" smtClean="0">
                <a:solidFill>
                  <a:srgbClr val="000000"/>
                </a:solidFill>
              </a:rPr>
              <a:t>múltiples necesidades</a:t>
            </a:r>
            <a:r>
              <a:rPr lang="es-MX" dirty="0">
                <a:solidFill>
                  <a:srgbClr val="000000"/>
                </a:solidFill>
              </a:rPr>
              <a:t>. Algunas formas de energía son</a:t>
            </a:r>
            <a:r>
              <a:rPr lang="es-MX" dirty="0" smtClean="0">
                <a:solidFill>
                  <a:srgbClr val="000000"/>
                </a:solidFill>
              </a:rPr>
              <a:t>:</a:t>
            </a:r>
          </a:p>
          <a:p>
            <a:endParaRPr lang="es-MX" dirty="0">
              <a:solidFill>
                <a:srgbClr val="000000"/>
              </a:solidFill>
            </a:endParaRPr>
          </a:p>
          <a:p>
            <a:r>
              <a:rPr lang="es-CL" b="1" dirty="0">
                <a:solidFill>
                  <a:srgbClr val="000000"/>
                </a:solidFill>
              </a:rPr>
              <a:t>Hidráulica</a:t>
            </a:r>
            <a:r>
              <a:rPr lang="es-CL" dirty="0">
                <a:solidFill>
                  <a:srgbClr val="000000"/>
                </a:solidFill>
              </a:rPr>
              <a:t>. Se genera a partir </a:t>
            </a:r>
            <a:r>
              <a:rPr lang="es-CL" dirty="0" smtClean="0">
                <a:solidFill>
                  <a:srgbClr val="000000"/>
                </a:solidFill>
              </a:rPr>
              <a:t>de </a:t>
            </a:r>
            <a:r>
              <a:rPr lang="es-MX" dirty="0" smtClean="0">
                <a:solidFill>
                  <a:srgbClr val="000000"/>
                </a:solidFill>
              </a:rPr>
              <a:t>agua </a:t>
            </a:r>
            <a:r>
              <a:rPr lang="es-MX" dirty="0">
                <a:solidFill>
                  <a:srgbClr val="000000"/>
                </a:solidFill>
              </a:rPr>
              <a:t>en movimiento. Es </a:t>
            </a:r>
            <a:r>
              <a:rPr lang="es-MX" dirty="0" smtClean="0">
                <a:solidFill>
                  <a:srgbClr val="000000"/>
                </a:solidFill>
              </a:rPr>
              <a:t>utilizada </a:t>
            </a:r>
            <a:r>
              <a:rPr lang="es-CL" dirty="0" smtClean="0">
                <a:solidFill>
                  <a:srgbClr val="000000"/>
                </a:solidFill>
              </a:rPr>
              <a:t>por </a:t>
            </a:r>
            <a:r>
              <a:rPr lang="es-CL" dirty="0">
                <a:solidFill>
                  <a:srgbClr val="000000"/>
                </a:solidFill>
              </a:rPr>
              <a:t>las centrales hidroeléctricas</a:t>
            </a:r>
            <a:r>
              <a:rPr lang="es-CL" dirty="0" smtClean="0">
                <a:solidFill>
                  <a:srgbClr val="000000"/>
                </a:solidFill>
              </a:rPr>
              <a:t>.</a:t>
            </a:r>
          </a:p>
          <a:p>
            <a:endParaRPr lang="es-CL" dirty="0" smtClean="0">
              <a:solidFill>
                <a:srgbClr val="000000"/>
              </a:solidFill>
            </a:endParaRPr>
          </a:p>
          <a:p>
            <a:endParaRPr lang="es-CL" dirty="0">
              <a:solidFill>
                <a:srgbClr val="000000"/>
              </a:solidFill>
            </a:endParaRPr>
          </a:p>
          <a:p>
            <a:r>
              <a:rPr lang="es-MX" b="1" dirty="0">
                <a:solidFill>
                  <a:srgbClr val="000000"/>
                </a:solidFill>
              </a:rPr>
              <a:t>Lumínica</a:t>
            </a:r>
            <a:r>
              <a:rPr lang="es-MX" dirty="0">
                <a:solidFill>
                  <a:srgbClr val="000000"/>
                </a:solidFill>
              </a:rPr>
              <a:t>. Energía en forma </a:t>
            </a:r>
            <a:r>
              <a:rPr lang="es-MX" dirty="0" smtClean="0">
                <a:solidFill>
                  <a:srgbClr val="000000"/>
                </a:solidFill>
              </a:rPr>
              <a:t>de </a:t>
            </a:r>
            <a:r>
              <a:rPr lang="es-CL" dirty="0" smtClean="0">
                <a:solidFill>
                  <a:srgbClr val="000000"/>
                </a:solidFill>
              </a:rPr>
              <a:t>luz </a:t>
            </a:r>
            <a:r>
              <a:rPr lang="es-CL" dirty="0">
                <a:solidFill>
                  <a:srgbClr val="000000"/>
                </a:solidFill>
              </a:rPr>
              <a:t>que emiten fuentes luminosas</a:t>
            </a:r>
            <a:r>
              <a:rPr lang="es-CL" dirty="0" smtClean="0">
                <a:solidFill>
                  <a:srgbClr val="000000"/>
                </a:solidFill>
              </a:rPr>
              <a:t>.</a:t>
            </a:r>
          </a:p>
          <a:p>
            <a:endParaRPr lang="es-CL" dirty="0">
              <a:solidFill>
                <a:srgbClr val="000000"/>
              </a:solidFill>
            </a:endParaRPr>
          </a:p>
          <a:p>
            <a:endParaRPr lang="es-CL" dirty="0" smtClean="0">
              <a:solidFill>
                <a:srgbClr val="000000"/>
              </a:solidFill>
            </a:endParaRPr>
          </a:p>
          <a:p>
            <a:endParaRPr lang="es-CL" dirty="0">
              <a:solidFill>
                <a:srgbClr val="000000"/>
              </a:solidFill>
            </a:endParaRPr>
          </a:p>
          <a:p>
            <a:r>
              <a:rPr lang="es-CL" b="1" dirty="0">
                <a:solidFill>
                  <a:srgbClr val="000000"/>
                </a:solidFill>
              </a:rPr>
              <a:t>Sonora</a:t>
            </a:r>
            <a:r>
              <a:rPr lang="es-CL" dirty="0">
                <a:solidFill>
                  <a:srgbClr val="000000"/>
                </a:solidFill>
              </a:rPr>
              <a:t>. Energía que </a:t>
            </a:r>
            <a:r>
              <a:rPr lang="es-CL" dirty="0" smtClean="0">
                <a:solidFill>
                  <a:srgbClr val="000000"/>
                </a:solidFill>
              </a:rPr>
              <a:t>transportan las </a:t>
            </a:r>
            <a:r>
              <a:rPr lang="es-CL" dirty="0">
                <a:solidFill>
                  <a:srgbClr val="000000"/>
                </a:solidFill>
              </a:rPr>
              <a:t>ondas sonoras (</a:t>
            </a:r>
            <a:r>
              <a:rPr lang="es-CL" dirty="0" smtClean="0">
                <a:solidFill>
                  <a:srgbClr val="000000"/>
                </a:solidFill>
              </a:rPr>
              <a:t>onda expansiva </a:t>
            </a:r>
            <a:r>
              <a:rPr lang="es-CL" dirty="0">
                <a:solidFill>
                  <a:srgbClr val="000000"/>
                </a:solidFill>
              </a:rPr>
              <a:t>que puede </a:t>
            </a:r>
            <a:r>
              <a:rPr lang="es-CL" dirty="0" smtClean="0">
                <a:solidFill>
                  <a:srgbClr val="000000"/>
                </a:solidFill>
              </a:rPr>
              <a:t>ser </a:t>
            </a:r>
            <a:r>
              <a:rPr lang="es-MX" dirty="0" smtClean="0">
                <a:solidFill>
                  <a:srgbClr val="000000"/>
                </a:solidFill>
              </a:rPr>
              <a:t>percibida </a:t>
            </a:r>
            <a:r>
              <a:rPr lang="es-MX" dirty="0">
                <a:solidFill>
                  <a:srgbClr val="000000"/>
                </a:solidFill>
              </a:rPr>
              <a:t>por el oído </a:t>
            </a:r>
            <a:r>
              <a:rPr lang="es-MX" dirty="0" smtClean="0">
                <a:solidFill>
                  <a:srgbClr val="000000"/>
                </a:solidFill>
              </a:rPr>
              <a:t>humano) desde </a:t>
            </a:r>
            <a:r>
              <a:rPr lang="es-MX" dirty="0">
                <a:solidFill>
                  <a:srgbClr val="000000"/>
                </a:solidFill>
              </a:rPr>
              <a:t>una fuente de </a:t>
            </a:r>
            <a:r>
              <a:rPr lang="es-MX" dirty="0" smtClean="0">
                <a:solidFill>
                  <a:srgbClr val="000000"/>
                </a:solidFill>
              </a:rPr>
              <a:t>sonido </a:t>
            </a:r>
            <a:r>
              <a:rPr lang="es-CL" dirty="0" smtClean="0">
                <a:solidFill>
                  <a:srgbClr val="000000"/>
                </a:solidFill>
              </a:rPr>
              <a:t>hasta </a:t>
            </a:r>
            <a:r>
              <a:rPr lang="es-CL" dirty="0">
                <a:solidFill>
                  <a:srgbClr val="000000"/>
                </a:solidFill>
              </a:rPr>
              <a:t>un receptor</a:t>
            </a:r>
            <a:r>
              <a:rPr lang="es-CL" dirty="0" smtClean="0">
                <a:solidFill>
                  <a:srgbClr val="000000"/>
                </a:solidFill>
              </a:rPr>
              <a:t>.</a:t>
            </a:r>
          </a:p>
          <a:p>
            <a:endParaRPr lang="es-CL" dirty="0">
              <a:solidFill>
                <a:srgbClr val="000000"/>
              </a:solidFill>
            </a:endParaRPr>
          </a:p>
          <a:p>
            <a:endParaRPr lang="es-CL" dirty="0" smtClean="0">
              <a:solidFill>
                <a:srgbClr val="000000"/>
              </a:solidFill>
            </a:endParaRPr>
          </a:p>
          <a:p>
            <a:endParaRPr lang="es-CL" dirty="0">
              <a:solidFill>
                <a:srgbClr val="000000"/>
              </a:solidFill>
            </a:endParaRPr>
          </a:p>
          <a:p>
            <a:r>
              <a:rPr lang="es-MX" b="1" dirty="0">
                <a:solidFill>
                  <a:srgbClr val="000000"/>
                </a:solidFill>
              </a:rPr>
              <a:t>Eólica</a:t>
            </a:r>
            <a:r>
              <a:rPr lang="es-MX" dirty="0">
                <a:solidFill>
                  <a:srgbClr val="000000"/>
                </a:solidFill>
              </a:rPr>
              <a:t>. Originada por el movimiento de masas de aire.</a:t>
            </a:r>
          </a:p>
          <a:p>
            <a:r>
              <a:rPr lang="es-MX" dirty="0">
                <a:solidFill>
                  <a:srgbClr val="000000"/>
                </a:solidFill>
              </a:rPr>
              <a:t>Se aprovecha en molinos y en las centrales eólicas.</a:t>
            </a:r>
            <a:endParaRPr lang="es-CL" dirty="0"/>
          </a:p>
        </p:txBody>
      </p:sp>
      <p:pic>
        <p:nvPicPr>
          <p:cNvPr id="3" name="Imagen 2"/>
          <p:cNvPicPr>
            <a:picLocks noChangeAspect="1"/>
          </p:cNvPicPr>
          <p:nvPr/>
        </p:nvPicPr>
        <p:blipFill>
          <a:blip r:embed="rId2"/>
          <a:stretch>
            <a:fillRect/>
          </a:stretch>
        </p:blipFill>
        <p:spPr>
          <a:xfrm>
            <a:off x="5909761" y="976788"/>
            <a:ext cx="2933700" cy="1371600"/>
          </a:xfrm>
          <a:prstGeom prst="rect">
            <a:avLst/>
          </a:prstGeom>
        </p:spPr>
      </p:pic>
      <p:pic>
        <p:nvPicPr>
          <p:cNvPr id="4" name="Imagen 3"/>
          <p:cNvPicPr>
            <a:picLocks noChangeAspect="1"/>
          </p:cNvPicPr>
          <p:nvPr/>
        </p:nvPicPr>
        <p:blipFill>
          <a:blip r:embed="rId3"/>
          <a:stretch>
            <a:fillRect/>
          </a:stretch>
        </p:blipFill>
        <p:spPr>
          <a:xfrm>
            <a:off x="5526157" y="2722328"/>
            <a:ext cx="1850454" cy="1295650"/>
          </a:xfrm>
          <a:prstGeom prst="rect">
            <a:avLst/>
          </a:prstGeom>
        </p:spPr>
      </p:pic>
      <p:pic>
        <p:nvPicPr>
          <p:cNvPr id="5" name="Imagen 4"/>
          <p:cNvPicPr>
            <a:picLocks noChangeAspect="1"/>
          </p:cNvPicPr>
          <p:nvPr/>
        </p:nvPicPr>
        <p:blipFill>
          <a:blip r:embed="rId4"/>
          <a:stretch>
            <a:fillRect/>
          </a:stretch>
        </p:blipFill>
        <p:spPr>
          <a:xfrm>
            <a:off x="8791880" y="4807642"/>
            <a:ext cx="1200150" cy="2019300"/>
          </a:xfrm>
          <a:prstGeom prst="rect">
            <a:avLst/>
          </a:prstGeom>
        </p:spPr>
      </p:pic>
      <p:pic>
        <p:nvPicPr>
          <p:cNvPr id="6" name="Imagen 5"/>
          <p:cNvPicPr>
            <a:picLocks noChangeAspect="1"/>
          </p:cNvPicPr>
          <p:nvPr/>
        </p:nvPicPr>
        <p:blipFill>
          <a:blip r:embed="rId5"/>
          <a:stretch>
            <a:fillRect/>
          </a:stretch>
        </p:blipFill>
        <p:spPr>
          <a:xfrm>
            <a:off x="5478267" y="4236142"/>
            <a:ext cx="2419350" cy="1143000"/>
          </a:xfrm>
          <a:prstGeom prst="rect">
            <a:avLst/>
          </a:prstGeom>
        </p:spPr>
      </p:pic>
    </p:spTree>
    <p:extLst>
      <p:ext uri="{BB962C8B-B14F-4D97-AF65-F5344CB8AC3E}">
        <p14:creationId xmlns:p14="http://schemas.microsoft.com/office/powerpoint/2010/main" val="226183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5774" y="110917"/>
            <a:ext cx="8547652" cy="1477328"/>
          </a:xfrm>
          <a:prstGeom prst="rect">
            <a:avLst/>
          </a:prstGeom>
        </p:spPr>
        <p:txBody>
          <a:bodyPr wrap="square">
            <a:spAutoFit/>
          </a:bodyPr>
          <a:lstStyle/>
          <a:p>
            <a:r>
              <a:rPr lang="es-CL" b="1" dirty="0"/>
              <a:t>Química</a:t>
            </a:r>
            <a:r>
              <a:rPr lang="es-CL" dirty="0"/>
              <a:t>. Energía almacenada </a:t>
            </a:r>
            <a:r>
              <a:rPr lang="es-CL" dirty="0" smtClean="0"/>
              <a:t>en las </a:t>
            </a:r>
            <a:r>
              <a:rPr lang="es-CL" dirty="0"/>
              <a:t>sustancias químicas, </a:t>
            </a:r>
            <a:r>
              <a:rPr lang="es-CL" dirty="0" smtClean="0"/>
              <a:t>como: </a:t>
            </a:r>
            <a:r>
              <a:rPr lang="es-CL" dirty="0" smtClean="0"/>
              <a:t>alimentos y </a:t>
            </a:r>
            <a:r>
              <a:rPr lang="es-CL" dirty="0"/>
              <a:t>pilas</a:t>
            </a:r>
            <a:r>
              <a:rPr lang="es-CL" dirty="0" smtClean="0"/>
              <a:t>.</a:t>
            </a:r>
          </a:p>
          <a:p>
            <a:endParaRPr lang="es-CL" dirty="0"/>
          </a:p>
          <a:p>
            <a:endParaRPr lang="es-CL" dirty="0" smtClean="0"/>
          </a:p>
          <a:p>
            <a:endParaRPr lang="es-CL" dirty="0"/>
          </a:p>
          <a:p>
            <a:r>
              <a:rPr lang="es-CL" b="1" dirty="0"/>
              <a:t>Cinética</a:t>
            </a:r>
            <a:r>
              <a:rPr lang="es-CL" dirty="0"/>
              <a:t>. La presentan </a:t>
            </a:r>
            <a:r>
              <a:rPr lang="es-CL" dirty="0" smtClean="0"/>
              <a:t>los cuerpos </a:t>
            </a:r>
            <a:r>
              <a:rPr lang="es-CL" dirty="0"/>
              <a:t>en movimiento</a:t>
            </a:r>
          </a:p>
        </p:txBody>
      </p:sp>
      <p:sp>
        <p:nvSpPr>
          <p:cNvPr id="3" name="Rectángulo 2"/>
          <p:cNvSpPr/>
          <p:nvPr/>
        </p:nvSpPr>
        <p:spPr>
          <a:xfrm>
            <a:off x="0" y="3617814"/>
            <a:ext cx="6096000" cy="646331"/>
          </a:xfrm>
          <a:prstGeom prst="rect">
            <a:avLst/>
          </a:prstGeom>
        </p:spPr>
        <p:txBody>
          <a:bodyPr>
            <a:spAutoFit/>
          </a:bodyPr>
          <a:lstStyle/>
          <a:p>
            <a:r>
              <a:rPr lang="es-CL" b="1" dirty="0"/>
              <a:t>Potencial gravitatoria</a:t>
            </a:r>
            <a:r>
              <a:rPr lang="es-CL" dirty="0"/>
              <a:t>. La </a:t>
            </a:r>
            <a:r>
              <a:rPr lang="es-CL" dirty="0" smtClean="0"/>
              <a:t>poseen </a:t>
            </a:r>
            <a:r>
              <a:rPr lang="es-MX" dirty="0" smtClean="0"/>
              <a:t>los </a:t>
            </a:r>
            <a:r>
              <a:rPr lang="es-MX" dirty="0"/>
              <a:t>cuerpos que están en altura.</a:t>
            </a:r>
            <a:endParaRPr lang="es-CL" dirty="0"/>
          </a:p>
        </p:txBody>
      </p:sp>
      <p:sp>
        <p:nvSpPr>
          <p:cNvPr id="4" name="Rectángulo 3"/>
          <p:cNvSpPr/>
          <p:nvPr/>
        </p:nvSpPr>
        <p:spPr>
          <a:xfrm>
            <a:off x="145774" y="5700476"/>
            <a:ext cx="6096000" cy="369332"/>
          </a:xfrm>
          <a:prstGeom prst="rect">
            <a:avLst/>
          </a:prstGeom>
        </p:spPr>
        <p:txBody>
          <a:bodyPr>
            <a:spAutoFit/>
          </a:bodyPr>
          <a:lstStyle/>
          <a:p>
            <a:r>
              <a:rPr lang="es-CL" b="1" dirty="0"/>
              <a:t>Térmica</a:t>
            </a:r>
            <a:r>
              <a:rPr lang="es-CL" dirty="0"/>
              <a:t>. Energía </a:t>
            </a:r>
            <a:r>
              <a:rPr lang="es-CL" dirty="0" smtClean="0"/>
              <a:t>liberada en </a:t>
            </a:r>
            <a:r>
              <a:rPr lang="es-CL" dirty="0"/>
              <a:t>forma de calor.</a:t>
            </a:r>
          </a:p>
        </p:txBody>
      </p:sp>
      <p:pic>
        <p:nvPicPr>
          <p:cNvPr id="5" name="Imagen 4"/>
          <p:cNvPicPr>
            <a:picLocks noChangeAspect="1"/>
          </p:cNvPicPr>
          <p:nvPr/>
        </p:nvPicPr>
        <p:blipFill>
          <a:blip r:embed="rId2"/>
          <a:stretch>
            <a:fillRect/>
          </a:stretch>
        </p:blipFill>
        <p:spPr>
          <a:xfrm>
            <a:off x="6429410" y="2854452"/>
            <a:ext cx="1672418" cy="1733233"/>
          </a:xfrm>
          <a:prstGeom prst="rect">
            <a:avLst/>
          </a:prstGeom>
        </p:spPr>
      </p:pic>
      <p:pic>
        <p:nvPicPr>
          <p:cNvPr id="6" name="Imagen 5"/>
          <p:cNvPicPr>
            <a:picLocks noChangeAspect="1"/>
          </p:cNvPicPr>
          <p:nvPr/>
        </p:nvPicPr>
        <p:blipFill>
          <a:blip r:embed="rId3"/>
          <a:stretch>
            <a:fillRect/>
          </a:stretch>
        </p:blipFill>
        <p:spPr>
          <a:xfrm>
            <a:off x="4804948" y="4911225"/>
            <a:ext cx="2063166" cy="2034209"/>
          </a:xfrm>
          <a:prstGeom prst="rect">
            <a:avLst/>
          </a:prstGeom>
        </p:spPr>
      </p:pic>
      <p:pic>
        <p:nvPicPr>
          <p:cNvPr id="7" name="Imagen 6"/>
          <p:cNvPicPr>
            <a:picLocks noChangeAspect="1"/>
          </p:cNvPicPr>
          <p:nvPr/>
        </p:nvPicPr>
        <p:blipFill>
          <a:blip r:embed="rId4"/>
          <a:stretch>
            <a:fillRect/>
          </a:stretch>
        </p:blipFill>
        <p:spPr>
          <a:xfrm>
            <a:off x="5395861" y="1155451"/>
            <a:ext cx="2705967" cy="1598407"/>
          </a:xfrm>
          <a:prstGeom prst="rect">
            <a:avLst/>
          </a:prstGeom>
        </p:spPr>
      </p:pic>
      <p:pic>
        <p:nvPicPr>
          <p:cNvPr id="8" name="Imagen 7"/>
          <p:cNvPicPr>
            <a:picLocks noChangeAspect="1"/>
          </p:cNvPicPr>
          <p:nvPr/>
        </p:nvPicPr>
        <p:blipFill>
          <a:blip r:embed="rId5"/>
          <a:stretch>
            <a:fillRect/>
          </a:stretch>
        </p:blipFill>
        <p:spPr>
          <a:xfrm rot="16200000">
            <a:off x="9276301" y="-419100"/>
            <a:ext cx="1695450" cy="2533650"/>
          </a:xfrm>
          <a:prstGeom prst="rect">
            <a:avLst/>
          </a:prstGeom>
        </p:spPr>
      </p:pic>
    </p:spTree>
    <p:extLst>
      <p:ext uri="{BB962C8B-B14F-4D97-AF65-F5344CB8AC3E}">
        <p14:creationId xmlns:p14="http://schemas.microsoft.com/office/powerpoint/2010/main" val="195286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2852" y="452016"/>
            <a:ext cx="10204174" cy="1477328"/>
          </a:xfrm>
          <a:prstGeom prst="rect">
            <a:avLst/>
          </a:prstGeom>
        </p:spPr>
        <p:txBody>
          <a:bodyPr wrap="square">
            <a:spAutoFit/>
          </a:bodyPr>
          <a:lstStyle/>
          <a:p>
            <a:r>
              <a:rPr lang="es-CL" dirty="0" smtClean="0"/>
              <a:t>Energía eléctrica</a:t>
            </a:r>
          </a:p>
          <a:p>
            <a:endParaRPr lang="es-CL" dirty="0"/>
          </a:p>
          <a:p>
            <a:r>
              <a:rPr lang="es-CL" dirty="0" smtClean="0"/>
              <a:t>Toda </a:t>
            </a:r>
            <a:r>
              <a:rPr lang="es-CL" dirty="0"/>
              <a:t>la materia está formada por </a:t>
            </a:r>
            <a:r>
              <a:rPr lang="es-CL" b="1" dirty="0"/>
              <a:t>partículas</a:t>
            </a:r>
            <a:r>
              <a:rPr lang="es-CL" dirty="0"/>
              <a:t>; que podemos representar </a:t>
            </a:r>
            <a:r>
              <a:rPr lang="es-CL" dirty="0" smtClean="0"/>
              <a:t>como </a:t>
            </a:r>
            <a:r>
              <a:rPr lang="es-MX" dirty="0" smtClean="0"/>
              <a:t>pequeñas </a:t>
            </a:r>
            <a:r>
              <a:rPr lang="es-MX" dirty="0"/>
              <a:t>esferas. Dichas partículas tienen una propiedad llamada </a:t>
            </a:r>
            <a:r>
              <a:rPr lang="es-MX" dirty="0" smtClean="0"/>
              <a:t>carga </a:t>
            </a:r>
            <a:r>
              <a:rPr lang="es-MX" b="1" dirty="0" smtClean="0"/>
              <a:t>eléctrica</a:t>
            </a:r>
            <a:r>
              <a:rPr lang="es-MX" dirty="0"/>
              <a:t>. Así, un cuerpo puede tener carga positiva, negativa o estar en </a:t>
            </a:r>
            <a:r>
              <a:rPr lang="es-MX" dirty="0" smtClean="0"/>
              <a:t>estado </a:t>
            </a:r>
            <a:r>
              <a:rPr lang="es-CL" dirty="0" smtClean="0"/>
              <a:t>eléctricamente </a:t>
            </a:r>
            <a:r>
              <a:rPr lang="es-CL" dirty="0"/>
              <a:t>neutro.</a:t>
            </a:r>
          </a:p>
        </p:txBody>
      </p:sp>
      <p:sp>
        <p:nvSpPr>
          <p:cNvPr id="3" name="Rectángulo 2"/>
          <p:cNvSpPr/>
          <p:nvPr/>
        </p:nvSpPr>
        <p:spPr>
          <a:xfrm>
            <a:off x="622852" y="2557814"/>
            <a:ext cx="10482469" cy="646331"/>
          </a:xfrm>
          <a:prstGeom prst="rect">
            <a:avLst/>
          </a:prstGeom>
        </p:spPr>
        <p:txBody>
          <a:bodyPr wrap="square">
            <a:spAutoFit/>
          </a:bodyPr>
          <a:lstStyle/>
          <a:p>
            <a:r>
              <a:rPr lang="es-MX" dirty="0"/>
              <a:t>A su vez, la </a:t>
            </a:r>
            <a:r>
              <a:rPr lang="es-MX" b="1" dirty="0"/>
              <a:t>energía eléctrica </a:t>
            </a:r>
            <a:r>
              <a:rPr lang="es-MX" dirty="0"/>
              <a:t>se relaciona con el movimiento de las </a:t>
            </a:r>
            <a:r>
              <a:rPr lang="es-MX" dirty="0" smtClean="0"/>
              <a:t>cargas eléctricas</a:t>
            </a:r>
            <a:r>
              <a:rPr lang="es-MX" dirty="0"/>
              <a:t>, conocido como </a:t>
            </a:r>
            <a:r>
              <a:rPr lang="es-MX" b="1" dirty="0"/>
              <a:t>corriente eléctrica</a:t>
            </a:r>
            <a:r>
              <a:rPr lang="es-MX" dirty="0"/>
              <a:t>, y se produce a partir de </a:t>
            </a:r>
            <a:r>
              <a:rPr lang="es-MX" dirty="0" smtClean="0"/>
              <a:t>otras </a:t>
            </a:r>
            <a:r>
              <a:rPr lang="es-CL" dirty="0" smtClean="0"/>
              <a:t>formas </a:t>
            </a:r>
            <a:r>
              <a:rPr lang="es-CL" dirty="0"/>
              <a:t>de energía</a:t>
            </a:r>
          </a:p>
        </p:txBody>
      </p:sp>
      <p:pic>
        <p:nvPicPr>
          <p:cNvPr id="5" name="Imagen 4"/>
          <p:cNvPicPr>
            <a:picLocks noChangeAspect="1"/>
          </p:cNvPicPr>
          <p:nvPr/>
        </p:nvPicPr>
        <p:blipFill>
          <a:blip r:embed="rId2"/>
          <a:stretch>
            <a:fillRect/>
          </a:stretch>
        </p:blipFill>
        <p:spPr>
          <a:xfrm>
            <a:off x="2167850" y="3578139"/>
            <a:ext cx="7697274" cy="2219635"/>
          </a:xfrm>
          <a:prstGeom prst="rect">
            <a:avLst/>
          </a:prstGeom>
        </p:spPr>
      </p:pic>
    </p:spTree>
    <p:extLst>
      <p:ext uri="{BB962C8B-B14F-4D97-AF65-F5344CB8AC3E}">
        <p14:creationId xmlns:p14="http://schemas.microsoft.com/office/powerpoint/2010/main" val="2876627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7809" y="355842"/>
            <a:ext cx="4055165" cy="2585323"/>
          </a:xfrm>
          <a:prstGeom prst="rect">
            <a:avLst/>
          </a:prstGeom>
        </p:spPr>
        <p:txBody>
          <a:bodyPr wrap="square">
            <a:spAutoFit/>
          </a:bodyPr>
          <a:lstStyle/>
          <a:p>
            <a:r>
              <a:rPr lang="es-MX" b="1" dirty="0"/>
              <a:t>Transformaciones de la energía eléctrica</a:t>
            </a:r>
          </a:p>
          <a:p>
            <a:r>
              <a:rPr lang="es-MX" dirty="0"/>
              <a:t>¿Qué ocurre con la energía eléctrica cuando llega a una radio, a una lámpara </a:t>
            </a:r>
            <a:endParaRPr lang="es-MX" dirty="0" smtClean="0"/>
          </a:p>
          <a:p>
            <a:r>
              <a:rPr lang="es-MX" dirty="0" smtClean="0"/>
              <a:t>o </a:t>
            </a:r>
            <a:r>
              <a:rPr lang="es-MX" dirty="0"/>
              <a:t>a una televisión</a:t>
            </a:r>
            <a:r>
              <a:rPr lang="es-MX" dirty="0" smtClean="0"/>
              <a:t>?</a:t>
            </a:r>
          </a:p>
          <a:p>
            <a:endParaRPr lang="es-MX" dirty="0"/>
          </a:p>
          <a:p>
            <a:r>
              <a:rPr lang="es-MX" dirty="0"/>
              <a:t>La electricidad se emplea para el funcionamiento de artefactos eléctricos que la transforman </a:t>
            </a:r>
            <a:r>
              <a:rPr lang="es-MX" dirty="0" smtClean="0"/>
              <a:t>en otro </a:t>
            </a:r>
            <a:r>
              <a:rPr lang="es-MX" dirty="0"/>
              <a:t>tipo de energía. Conoce algunos ejemplos</a:t>
            </a:r>
            <a:endParaRPr lang="es-CL" dirty="0"/>
          </a:p>
        </p:txBody>
      </p:sp>
      <p:pic>
        <p:nvPicPr>
          <p:cNvPr id="3" name="Imagen 2"/>
          <p:cNvPicPr>
            <a:picLocks noChangeAspect="1"/>
          </p:cNvPicPr>
          <p:nvPr/>
        </p:nvPicPr>
        <p:blipFill>
          <a:blip r:embed="rId2"/>
          <a:stretch>
            <a:fillRect/>
          </a:stretch>
        </p:blipFill>
        <p:spPr>
          <a:xfrm>
            <a:off x="4911030" y="1"/>
            <a:ext cx="6697874" cy="5770636"/>
          </a:xfrm>
          <a:prstGeom prst="rect">
            <a:avLst/>
          </a:prstGeom>
        </p:spPr>
      </p:pic>
      <p:sp>
        <p:nvSpPr>
          <p:cNvPr id="4" name="Rectángulo 3"/>
          <p:cNvSpPr/>
          <p:nvPr/>
        </p:nvSpPr>
        <p:spPr>
          <a:xfrm>
            <a:off x="357809" y="3216624"/>
            <a:ext cx="4227443" cy="1754326"/>
          </a:xfrm>
          <a:prstGeom prst="rect">
            <a:avLst/>
          </a:prstGeom>
        </p:spPr>
        <p:txBody>
          <a:bodyPr wrap="square">
            <a:spAutoFit/>
          </a:bodyPr>
          <a:lstStyle/>
          <a:p>
            <a:r>
              <a:rPr lang="es-MX" dirty="0"/>
              <a:t>En todos los artefactos, parte de la energía eléctrica se transforma en </a:t>
            </a:r>
            <a:r>
              <a:rPr lang="es-MX" dirty="0" smtClean="0"/>
              <a:t>energía térmica que </a:t>
            </a:r>
            <a:r>
              <a:rPr lang="es-MX" dirty="0"/>
              <a:t>se «degrada» en forma de </a:t>
            </a:r>
            <a:r>
              <a:rPr lang="es-MX" b="1" dirty="0"/>
              <a:t>calor</a:t>
            </a:r>
            <a:r>
              <a:rPr lang="es-MX" dirty="0"/>
              <a:t>. El calor se considera «energía </a:t>
            </a:r>
            <a:r>
              <a:rPr lang="es-MX" dirty="0" smtClean="0"/>
              <a:t>poco útil», pues </a:t>
            </a:r>
            <a:r>
              <a:rPr lang="es-MX" dirty="0"/>
              <a:t>solo una pequeña parte puede transformarse en otro tipo de energía.</a:t>
            </a:r>
            <a:endParaRPr lang="es-CL" dirty="0"/>
          </a:p>
        </p:txBody>
      </p:sp>
    </p:spTree>
    <p:extLst>
      <p:ext uri="{BB962C8B-B14F-4D97-AF65-F5344CB8AC3E}">
        <p14:creationId xmlns:p14="http://schemas.microsoft.com/office/powerpoint/2010/main" val="202379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7566" y="618316"/>
            <a:ext cx="9939130" cy="923330"/>
          </a:xfrm>
          <a:prstGeom prst="rect">
            <a:avLst/>
          </a:prstGeom>
        </p:spPr>
        <p:txBody>
          <a:bodyPr wrap="square">
            <a:spAutoFit/>
          </a:bodyPr>
          <a:lstStyle/>
          <a:p>
            <a:pPr algn="just"/>
            <a:r>
              <a:rPr lang="es-MX" dirty="0"/>
              <a:t>La energía eléctrica es una </a:t>
            </a:r>
            <a:r>
              <a:rPr lang="es-MX" b="1" dirty="0"/>
              <a:t>forma de energía útil </a:t>
            </a:r>
            <a:r>
              <a:rPr lang="es-MX" dirty="0"/>
              <a:t>porque tiene la </a:t>
            </a:r>
            <a:r>
              <a:rPr lang="es-MX" dirty="0" smtClean="0"/>
              <a:t>capacidad de </a:t>
            </a:r>
            <a:r>
              <a:rPr lang="es-MX" dirty="0"/>
              <a:t>transformarse en muchos tipos de energía. Los aparatos eléctricos </a:t>
            </a:r>
            <a:r>
              <a:rPr lang="es-MX" dirty="0" smtClean="0"/>
              <a:t>más eficientes </a:t>
            </a:r>
            <a:r>
              <a:rPr lang="es-MX" dirty="0"/>
              <a:t>son aquellos que mejor aprovechan la energía suministrada, es </a:t>
            </a:r>
            <a:r>
              <a:rPr lang="es-MX" dirty="0" smtClean="0"/>
              <a:t>decir, que </a:t>
            </a:r>
            <a:r>
              <a:rPr lang="es-MX" dirty="0"/>
              <a:t>generan menos energía en forma de calor durante la transformación</a:t>
            </a:r>
            <a:endParaRPr lang="es-CL" dirty="0"/>
          </a:p>
        </p:txBody>
      </p:sp>
    </p:spTree>
    <p:extLst>
      <p:ext uri="{BB962C8B-B14F-4D97-AF65-F5344CB8AC3E}">
        <p14:creationId xmlns:p14="http://schemas.microsoft.com/office/powerpoint/2010/main" val="1149368306"/>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882</TotalTime>
  <Words>1362</Words>
  <Application>Microsoft Office PowerPoint</Application>
  <PresentationFormat>Panorámica</PresentationFormat>
  <Paragraphs>99</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 Rounded MT Bold</vt:lpstr>
      <vt:lpstr>Calibri</vt:lpstr>
      <vt:lpstr>Calibri Light</vt:lpstr>
      <vt:lpstr>Myriad Pro</vt:lpstr>
      <vt:lpstr>MyriadPro-Light</vt:lpstr>
      <vt:lpstr>MyriadPro-Regular</vt:lpstr>
      <vt:lpstr>Wingdings 3</vt:lpstr>
      <vt:lpstr>Retrospección</vt:lpstr>
      <vt:lpstr>Ciencias naturales: -Identifican similitudes y diferencias entre materiales conductores y aisladores de la electricidad. -Clasifican materiales buenos y malos conductores de la electricidad </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Ciencias naturales</dc:title>
  <dc:creator>Marisol Cortes</dc:creator>
  <cp:lastModifiedBy>Marisol Cortes</cp:lastModifiedBy>
  <cp:revision>86</cp:revision>
  <dcterms:created xsi:type="dcterms:W3CDTF">2024-04-05T17:08:14Z</dcterms:created>
  <dcterms:modified xsi:type="dcterms:W3CDTF">2024-04-24T20:59:51Z</dcterms:modified>
</cp:coreProperties>
</file>